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7" r:id="rId4"/>
    <p:sldId id="259" r:id="rId5"/>
    <p:sldId id="260" r:id="rId6"/>
    <p:sldId id="261" r:id="rId7"/>
    <p:sldId id="262" r:id="rId8"/>
    <p:sldId id="267" r:id="rId9"/>
    <p:sldId id="268" r:id="rId10"/>
    <p:sldId id="269" r:id="rId11"/>
    <p:sldId id="270" r:id="rId12"/>
    <p:sldId id="271" r:id="rId13"/>
    <p:sldId id="272" r:id="rId14"/>
    <p:sldId id="258"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217" autoAdjust="0"/>
  </p:normalViewPr>
  <p:slideViewPr>
    <p:cSldViewPr>
      <p:cViewPr varScale="1">
        <p:scale>
          <a:sx n="111" d="100"/>
          <a:sy n="111" d="100"/>
        </p:scale>
        <p:origin x="-288" y="-78"/>
      </p:cViewPr>
      <p:guideLst>
        <p:guide orient="horz" pos="1620"/>
        <p:guide pos="2880"/>
      </p:guideLst>
    </p:cSldViewPr>
  </p:slideViewPr>
  <p:outlineViewPr>
    <p:cViewPr>
      <p:scale>
        <a:sx n="33" d="100"/>
        <a:sy n="33" d="100"/>
      </p:scale>
      <p:origin x="0" y="427"/>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A6F059-B363-47CB-9FF2-DF5843233232}" type="datetimeFigureOut">
              <a:rPr lang="en-US" smtClean="0"/>
              <a:pPr/>
              <a:t>9/2/2014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345A-B334-4987-B909-65C711063C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PHASE 1, THE DISCOVER PHASE – WHICH IS ABOUT 6 WEEKS LONG, IS FOCUSED ON FULLY DEFINING THE DELIVERABLES NEEDED FOR YOUR SPECIFIC IMPLEMENTATION. THIS PHASE IS AN INTENSIVE PERIOD FOR CLIENTS DURING WHICH KEY DECISIONS ABOUT THE SITE ARE MADE – SO MOST OF YOUR PROJECT TEAM WILL BE INVOLVED AT SOME POINT DURING THIS PHASE.</a:t>
            </a:r>
          </a:p>
          <a:p>
            <a:r>
              <a:rPr lang="en-US" baseline="0" dirty="0" smtClean="0"/>
              <a:t/>
            </a:r>
            <a:br>
              <a:rPr lang="en-US" baseline="0" dirty="0" smtClean="0"/>
            </a:br>
            <a:r>
              <a:rPr lang="en-US" baseline="0" dirty="0" smtClean="0"/>
              <a:t>DISCOVER BEGINS WITH A KICK-OFF CALL, IN WHICH YOU WILL MEET YOUR DEDICATED PROJECT MANAGER AT IMODULES AND YOU’LL REVIEW IN GREATER DETAIL THE PROJECT PLAN FOR YOUR IMPLEMENTATION.</a:t>
            </a:r>
          </a:p>
          <a:p>
            <a:endParaRPr lang="en-US" baseline="0" dirty="0" smtClean="0"/>
          </a:p>
          <a:p>
            <a:r>
              <a:rPr lang="en-US" baseline="0" dirty="0" smtClean="0"/>
              <a:t>SHORTLY AFTER THE KICK-OFF CALL, THE PROJECT MANAGER WILL GIVE YOUR TEAM ACCESS TO THE IMODULES CLIENT COMMUNITY WEBSITE, WHERE YOU CAN BEGIN ATTENDING WEB BASED MODULE TRAININGS TO FAMILIARLIZE YOURSELF WITH THE FUNCTIONALITY OF THE ENCOMPASS SYSTEM. </a:t>
            </a:r>
          </a:p>
          <a:p>
            <a:endParaRPr lang="en-US" baseline="0" dirty="0" smtClean="0"/>
          </a:p>
          <a:p>
            <a:r>
              <a:rPr lang="en-US" baseline="0" dirty="0" smtClean="0"/>
              <a:t>THE CLIENT COMMUNITY IS A RESOURCE FOR ALL IMODULES CLIENTS, WHICH NOT ONLY PROVIDES YOU WITH PRODUCT INFORMATION AND TRAINING BUT ALSO HAS A WEALTH OF INFORMATION ABOUT BEST PRACTICES, CLIENT SUCCESS STORIES, NETWORKING OPPORTUNITIES, AND UPCOMING PRODUCT RELEASES. </a:t>
            </a:r>
          </a:p>
          <a:p>
            <a:endParaRPr lang="en-US" baseline="0" dirty="0" smtClean="0"/>
          </a:p>
          <a:p>
            <a:r>
              <a:rPr lang="en-US" baseline="0" dirty="0" smtClean="0"/>
              <a:t>THE NEXT STEP AFTER THE KICK-OFF CALL IS THE DATA DEMO. THIS MEETING FOCUSES ON THE DATA NEEDS FOR YOUR ORGANIZATION AND SPECIFICALLY HOW TO GO ABOUT BUILDING THE DATA MAP FOR YOUR SITE. </a:t>
            </a:r>
          </a:p>
          <a:p>
            <a:endParaRPr lang="en-US" baseline="0" dirty="0" smtClean="0"/>
          </a:p>
          <a:p>
            <a:r>
              <a:rPr lang="en-US" baseline="0" dirty="0" smtClean="0"/>
              <a:t>YOU WILL ALSO HAVE A DESIGN CALL, WHICH IS FOCUSED ON DISCUSSING YOUR CREATIVE DESIGN NEEDS AND GATHERING THE INFORMATION NECESSARY FOR OUR DESIGN TEAM TO BEGIN BUILDING OUT THE CREATIVE ELEMENTS OF YOUR SITE. </a:t>
            </a:r>
          </a:p>
          <a:p>
            <a:endParaRPr lang="en-US" baseline="0" dirty="0" smtClean="0"/>
          </a:p>
          <a:p>
            <a:r>
              <a:rPr lang="en-US" baseline="0" dirty="0" smtClean="0"/>
              <a:t>FINALLY, YOUR TEAM WILL ALSO BE WORKING ON A GLOBAL CONFIGURATION DOCUMENT, WHICH WILL SPELL OUT THE SETTINGS AND VERBIAGE ON YOUR SITE – SUCH AS SITE NAME, DIRECTORY FIELDS, AND DEFINING THE CONSTITUENT LOGIN AND PROFILE EXPERIENCE.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1651EE-DC92-451E-9BAE-CCB6718C2452}"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PHASE</a:t>
            </a:r>
            <a:r>
              <a:rPr lang="en-US" baseline="0" dirty="0" smtClean="0"/>
              <a:t> 2 – THE DESIGN PHASE, IS ABOUT 10 WEEKS LONG. DURING THIS PHASE,  IMODULES TAKES THE INFORMATION THAT YOU’VE PROVIDED FOR US ABOUT YOUR DESIGN, DATA, AND CONFIGURATION NEEDS, AND BUILDS OUT THE STRUCTURE OF YOUR SITE. </a:t>
            </a:r>
          </a:p>
          <a:p>
            <a:endParaRPr lang="en-US" baseline="0" dirty="0" smtClean="0"/>
          </a:p>
          <a:p>
            <a:r>
              <a:rPr lang="en-US" baseline="0" dirty="0" smtClean="0"/>
              <a:t>THE DATA MAP IS DELIVERED AND THE DATABASE IS BUILT. </a:t>
            </a:r>
          </a:p>
          <a:p>
            <a:endParaRPr lang="en-US" baseline="0" dirty="0" smtClean="0"/>
          </a:p>
          <a:p>
            <a:r>
              <a:rPr lang="en-US" baseline="0" dirty="0" smtClean="0"/>
              <a:t>THE CREATIVE DESIGN IS UNDERWAY AND CONCEPTS ARE DELIVERED TO YOUR TEAM FOR REVISIONS.</a:t>
            </a:r>
          </a:p>
          <a:p>
            <a:endParaRPr lang="en-US" baseline="0" dirty="0" smtClean="0"/>
          </a:p>
          <a:p>
            <a:r>
              <a:rPr lang="en-US" baseline="0" dirty="0" smtClean="0"/>
              <a:t>AND THE CONFIGURATION OF YOUR SITE IS ESTABLISHED AND IS BEING APPLIED. </a:t>
            </a:r>
          </a:p>
          <a:p>
            <a:endParaRPr lang="en-US" baseline="0" dirty="0" smtClean="0"/>
          </a:p>
        </p:txBody>
      </p:sp>
      <p:sp>
        <p:nvSpPr>
          <p:cNvPr id="4" name="Slide Number Placeholder 3"/>
          <p:cNvSpPr>
            <a:spLocks noGrp="1"/>
          </p:cNvSpPr>
          <p:nvPr>
            <p:ph type="sldNum" sz="quarter" idx="10"/>
          </p:nvPr>
        </p:nvSpPr>
        <p:spPr/>
        <p:txBody>
          <a:bodyPr/>
          <a:lstStyle/>
          <a:p>
            <a:fld id="{230B7EA7-FAAB-4E50-B1FA-337CB4787818}"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dirty="0" smtClean="0"/>
              <a:t>THE</a:t>
            </a:r>
            <a:r>
              <a:rPr lang="en-US" baseline="0" dirty="0" smtClean="0"/>
              <a:t> DEVELOPMENT PHASE, PHASE 3, IS THE LONGEST PHASE IN THE PROJECT AND TAKES ABOUT 13 WEEKS TO COMPLETE.</a:t>
            </a:r>
          </a:p>
          <a:p>
            <a:endParaRPr lang="en-US" baseline="0" dirty="0" smtClean="0"/>
          </a:p>
          <a:p>
            <a:r>
              <a:rPr lang="en-US" baseline="0" dirty="0" smtClean="0"/>
              <a:t>AT THE BEGINNING OF THE DEVELOPMENT PHASE IMODULES DELIVERS THE PROTOTYPE SITE WITH THE DATABASE AND CREATIVE DESIGNS IN PLACE. </a:t>
            </a:r>
          </a:p>
          <a:p>
            <a:endParaRPr lang="en-US" baseline="0" dirty="0" smtClean="0"/>
          </a:p>
          <a:p>
            <a:r>
              <a:rPr lang="en-US" baseline="0" dirty="0" smtClean="0"/>
              <a:t>THIS IS AN INTENSIVE PERIOD OF TESTING, TRAINING, AND CONTENT BUILDING FOR YOUR TEAM. </a:t>
            </a:r>
          </a:p>
          <a:p>
            <a:endParaRPr lang="en-US" baseline="0" dirty="0" smtClean="0"/>
          </a:p>
          <a:p>
            <a:r>
              <a:rPr lang="en-US" baseline="0" dirty="0" smtClean="0"/>
              <a:t>YOUR TEAM WILL HAVE ATTENDED ALL OF THE WEB MODULAR TRAININGS BY THIS TIME AND WILL BE READY FOR THE BUILD TRAINING SESSIONS. </a:t>
            </a:r>
          </a:p>
          <a:p>
            <a:endParaRPr lang="en-US" baseline="0" dirty="0" smtClean="0"/>
          </a:p>
          <a:p>
            <a:r>
              <a:rPr lang="en-US" baseline="0" dirty="0" smtClean="0"/>
              <a:t>THE BUILD TRAINING PROVIDES YOU WITH HANDS ON BUILD TIME WITH A TRAINER AND YOUR PROJECT MANAGER AND IS A KEY TIME FOR YOU TO DEDICATE TO DEVELOPING THE CONTENT OF YOUR SITE. </a:t>
            </a:r>
          </a:p>
          <a:p>
            <a:endParaRPr lang="en-US" baseline="0" dirty="0" smtClean="0"/>
          </a:p>
          <a:p>
            <a:r>
              <a:rPr lang="en-US" baseline="0" dirty="0" smtClean="0"/>
              <a:t>YOU’LL ALSO WANT TO USE THIS TIME TO FINALIZE THE DETAILS OF YOUR SITE LAUNCH PLAN AND ANY ASSOCIATED MARKETING AND COMMUNICATION YOU PLAN TO DO AROUND THE LAUNCH.</a:t>
            </a:r>
            <a:endParaRPr lang="en-US" dirty="0"/>
          </a:p>
        </p:txBody>
      </p:sp>
      <p:sp>
        <p:nvSpPr>
          <p:cNvPr id="4" name="Slide Number Placeholder 3"/>
          <p:cNvSpPr>
            <a:spLocks noGrp="1"/>
          </p:cNvSpPr>
          <p:nvPr>
            <p:ph type="sldNum" sz="quarter" idx="10"/>
          </p:nvPr>
        </p:nvSpPr>
        <p:spPr/>
        <p:txBody>
          <a:bodyPr/>
          <a:lstStyle/>
          <a:p>
            <a:fld id="{88621DAD-DED4-488E-9E33-C2451000C544}"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PHASE</a:t>
            </a:r>
            <a:r>
              <a:rPr lang="en-US" baseline="0" dirty="0" smtClean="0"/>
              <a:t> 4 AND 5 ARE THE DEPLOYMENT AND DEBRIEFING PHASES OF THE IMPLEMENTATION. </a:t>
            </a:r>
          </a:p>
          <a:p>
            <a:endParaRPr lang="en-US" baseline="0" dirty="0" smtClean="0"/>
          </a:p>
          <a:p>
            <a:r>
              <a:rPr lang="en-US" baseline="0" dirty="0" smtClean="0"/>
              <a:t>BY THE TIME YOU REACH PHASE 4, YOU ARE READY TO LAUNCH YOUR SITE AND THE FINAL DETAILS OF THE LAUNCH ARE COMPLETED.</a:t>
            </a:r>
          </a:p>
          <a:p>
            <a:endParaRPr lang="en-US" baseline="0" dirty="0" smtClean="0"/>
          </a:p>
          <a:p>
            <a:r>
              <a:rPr lang="en-US" baseline="0" dirty="0" smtClean="0"/>
              <a:t>SHORTLY AFTER THE SITE LAUNCH, YOU WILL BE INTRODUCED TO YOUR DEDICATED ACCOUNT MANAGER, WHO WILL BE YOUR ONGOING ADVOCATE AND STRATEGIC PARTNER ONCE YOUR SITE IS LIVE. </a:t>
            </a:r>
          </a:p>
        </p:txBody>
      </p:sp>
      <p:sp>
        <p:nvSpPr>
          <p:cNvPr id="4" name="Slide Number Placeholder 3"/>
          <p:cNvSpPr>
            <a:spLocks noGrp="1"/>
          </p:cNvSpPr>
          <p:nvPr>
            <p:ph type="sldNum" sz="quarter" idx="10"/>
          </p:nvPr>
        </p:nvSpPr>
        <p:spPr/>
        <p:txBody>
          <a:bodyPr/>
          <a:lstStyle/>
          <a:p>
            <a:fld id="{230B7EA7-FAAB-4E50-B1FA-337CB4787818}"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PHASE</a:t>
            </a:r>
            <a:r>
              <a:rPr lang="en-US" baseline="0" dirty="0" smtClean="0"/>
              <a:t> 4 AND 5 ARE THE DEPLOYMENT AND DEBRIEFING PHASES OF THE IMPLEMENTATION. </a:t>
            </a:r>
          </a:p>
          <a:p>
            <a:endParaRPr lang="en-US" baseline="0" dirty="0" smtClean="0"/>
          </a:p>
          <a:p>
            <a:r>
              <a:rPr lang="en-US" baseline="0" dirty="0" smtClean="0"/>
              <a:t>BY THE TIME YOU REACH PHASE 4, YOU ARE READY TO LAUNCH YOUR SITE AND THE FINAL DETAILS OF THE LAUNCH ARE COMPLETED.</a:t>
            </a:r>
          </a:p>
          <a:p>
            <a:endParaRPr lang="en-US" baseline="0" dirty="0" smtClean="0"/>
          </a:p>
          <a:p>
            <a:r>
              <a:rPr lang="en-US" baseline="0" dirty="0" smtClean="0"/>
              <a:t>SHORTLY AFTER THE SITE LAUNCH, YOU WILL BE INTRODUCED TO YOUR DEDICATED ACCOUNT MANAGER, WHO WILL BE YOUR ONGOING ADVOCATE AND STRATEGIC PARTNER ONCE YOUR SITE IS LIVE. </a:t>
            </a:r>
          </a:p>
        </p:txBody>
      </p:sp>
      <p:sp>
        <p:nvSpPr>
          <p:cNvPr id="4" name="Slide Number Placeholder 3"/>
          <p:cNvSpPr>
            <a:spLocks noGrp="1"/>
          </p:cNvSpPr>
          <p:nvPr>
            <p:ph type="sldNum" sz="quarter" idx="10"/>
          </p:nvPr>
        </p:nvSpPr>
        <p:spPr/>
        <p:txBody>
          <a:bodyPr/>
          <a:lstStyle/>
          <a:p>
            <a:fld id="{230B7EA7-FAAB-4E50-B1FA-337CB4787818}"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Audience</a:t>
            </a:r>
            <a:r>
              <a:rPr lang="en-US" baseline="0" dirty="0" smtClean="0"/>
              <a:t> segmentation: Do you segment your communities/audience now? Do you want to continue or make a change in the new system?</a:t>
            </a:r>
          </a:p>
          <a:p>
            <a:endParaRPr lang="en-US" baseline="0" dirty="0" smtClean="0"/>
          </a:p>
          <a:p>
            <a:r>
              <a:rPr lang="en-US" baseline="0" dirty="0" smtClean="0"/>
              <a:t>Admin structure: Do you now or will you limit staff access to data or tools? </a:t>
            </a:r>
          </a:p>
          <a:p>
            <a:endParaRPr lang="en-US" baseline="0" dirty="0" smtClean="0"/>
          </a:p>
          <a:p>
            <a:r>
              <a:rPr lang="en-US" baseline="0" dirty="0" smtClean="0"/>
              <a:t>Data fields: More about that in the next slides. It’s not too early to begin thinking about your data needs and management plan</a:t>
            </a:r>
          </a:p>
          <a:p>
            <a:endParaRPr lang="en-US" baseline="0" dirty="0" smtClean="0"/>
          </a:p>
          <a:p>
            <a:r>
              <a:rPr lang="en-US" baseline="0" dirty="0" smtClean="0"/>
              <a:t>Reporting needs: What reports do you use now? Do you want to replicate that in the system? Do you want to make changes?</a:t>
            </a:r>
          </a:p>
          <a:p>
            <a:endParaRPr lang="en-US" baseline="0" dirty="0" smtClean="0"/>
          </a:p>
          <a:p>
            <a:r>
              <a:rPr lang="en-US" b="1" baseline="0" dirty="0" smtClean="0"/>
              <a:t>Payment Gateway: </a:t>
            </a:r>
            <a:r>
              <a:rPr lang="en-US" b="1" baseline="0" dirty="0" err="1" smtClean="0"/>
              <a:t>Cybersource</a:t>
            </a:r>
            <a:r>
              <a:rPr lang="en-US" b="1" baseline="0" dirty="0" smtClean="0"/>
              <a:t> is one of many payment gateways supported by </a:t>
            </a:r>
            <a:r>
              <a:rPr lang="en-US" b="1" baseline="0" dirty="0" err="1" smtClean="0"/>
              <a:t>iModules</a:t>
            </a:r>
            <a:r>
              <a:rPr lang="en-US" b="1" baseline="0" dirty="0" smtClean="0"/>
              <a:t>. We can provide you with the full list if you are considering leaving </a:t>
            </a:r>
            <a:r>
              <a:rPr lang="en-US" b="1" baseline="0" dirty="0" err="1" smtClean="0"/>
              <a:t>Cybersource</a:t>
            </a:r>
            <a:r>
              <a:rPr lang="en-US" b="1" baseline="0" dirty="0" smtClean="0"/>
              <a:t>. </a:t>
            </a:r>
          </a:p>
          <a:p>
            <a:endParaRPr lang="en-US" baseline="0" dirty="0" smtClean="0"/>
          </a:p>
          <a:p>
            <a:r>
              <a:rPr lang="en-US" baseline="0" dirty="0" smtClean="0"/>
              <a:t>Authentication Method: How will your constituents access the site?</a:t>
            </a:r>
          </a:p>
          <a:p>
            <a:endParaRPr lang="en-US" baseline="0" dirty="0" smtClean="0"/>
          </a:p>
          <a:p>
            <a:r>
              <a:rPr lang="en-US" baseline="0" dirty="0" smtClean="0"/>
              <a:t>Creative Design: Will you provide the design or will </a:t>
            </a:r>
            <a:r>
              <a:rPr lang="en-US" baseline="0" dirty="0" err="1" smtClean="0"/>
              <a:t>iModules</a:t>
            </a:r>
            <a:r>
              <a:rPr lang="en-US" baseline="0" dirty="0" smtClean="0"/>
              <a:t> create a custom site design?</a:t>
            </a:r>
          </a:p>
          <a:p>
            <a:endParaRPr lang="en-US" baseline="0" dirty="0" smtClean="0"/>
          </a:p>
          <a:p>
            <a:r>
              <a:rPr lang="en-US" baseline="0" dirty="0" smtClean="0"/>
              <a:t>Launch date: Do you have a launch data in mind? If so, what’s driving that date?</a:t>
            </a:r>
          </a:p>
          <a:p>
            <a:endParaRPr lang="en-US" baseline="0" dirty="0" smtClean="0"/>
          </a:p>
        </p:txBody>
      </p:sp>
      <p:sp>
        <p:nvSpPr>
          <p:cNvPr id="4" name="Slide Number Placeholder 3"/>
          <p:cNvSpPr>
            <a:spLocks noGrp="1"/>
          </p:cNvSpPr>
          <p:nvPr>
            <p:ph type="sldNum" sz="quarter" idx="10"/>
          </p:nvPr>
        </p:nvSpPr>
        <p:spPr/>
        <p:txBody>
          <a:bodyPr/>
          <a:lstStyle/>
          <a:p>
            <a:fld id="{230B7EA7-FAAB-4E50-B1FA-337CB4787818}"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9"/>
            <a:ext cx="7543800" cy="857250"/>
          </a:xfrm>
        </p:spPr>
        <p:txBody>
          <a:bodyPr/>
          <a:lstStyle/>
          <a:p>
            <a:r>
              <a:rPr lang="en-US" smtClean="0"/>
              <a:t>Click to edit Master title style</a:t>
            </a:r>
            <a:endParaRPr lang="en-US"/>
          </a:p>
        </p:txBody>
      </p:sp>
      <p:sp>
        <p:nvSpPr>
          <p:cNvPr id="8" name="Content Placeholder 2"/>
          <p:cNvSpPr>
            <a:spLocks noGrp="1"/>
          </p:cNvSpPr>
          <p:nvPr>
            <p:ph idx="1"/>
          </p:nvPr>
        </p:nvSpPr>
        <p:spPr>
          <a:xfrm>
            <a:off x="457200" y="1200151"/>
            <a:ext cx="8229600" cy="3028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81000" y="171450"/>
            <a:ext cx="8229600" cy="800100"/>
          </a:xfrm>
        </p:spPr>
        <p:txBody>
          <a:bodyPr/>
          <a:lstStyle/>
          <a:p>
            <a:r>
              <a:rPr lang="en-US" dirty="0" smtClean="0"/>
              <a:t>Slide Title</a:t>
            </a:r>
            <a:endParaRPr lang="en-US" dirty="0"/>
          </a:p>
        </p:txBody>
      </p:sp>
      <p:sp>
        <p:nvSpPr>
          <p:cNvPr id="10" name="Date Placeholder 3"/>
          <p:cNvSpPr txBox="1">
            <a:spLocks/>
          </p:cNvSpPr>
          <p:nvPr userDrawn="1"/>
        </p:nvSpPr>
        <p:spPr>
          <a:xfrm>
            <a:off x="381000" y="4686300"/>
            <a:ext cx="3581400" cy="273844"/>
          </a:xfrm>
          <a:prstGeom prst="rect">
            <a:avLst/>
          </a:prstGeom>
        </p:spPr>
        <p:txBody>
          <a:bodyPr vert="horz" lIns="91440" tIns="45720" rIns="91440" bIns="45720" rtlCol="0" anchor="ctr"/>
          <a:lstStyle>
            <a:lvl1pPr>
              <a:defRPr>
                <a:solidFill>
                  <a:srgbClr val="CCCCCC"/>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CCCCCC"/>
                </a:solidFill>
                <a:effectLst/>
                <a:uLnTx/>
                <a:uFillTx/>
                <a:latin typeface="+mn-lt"/>
                <a:ea typeface="+mn-ea"/>
                <a:cs typeface="+mn-cs"/>
              </a:rPr>
              <a:t>913.888.0772   |   imodules.com</a:t>
            </a:r>
            <a:endParaRPr kumimoji="0" lang="en-US" sz="1200" b="0" i="0" u="none" strike="noStrike" kern="1200" cap="none" spc="0" normalizeH="0" baseline="0" noProof="0" dirty="0">
              <a:ln>
                <a:noFill/>
              </a:ln>
              <a:solidFill>
                <a:srgbClr val="CCCCCC"/>
              </a:solidFill>
              <a:effectLst/>
              <a:uLnTx/>
              <a:uFillTx/>
              <a:latin typeface="+mn-lt"/>
              <a:ea typeface="+mn-ea"/>
              <a:cs typeface="+mn-cs"/>
            </a:endParaRPr>
          </a:p>
        </p:txBody>
      </p:sp>
      <p:sp>
        <p:nvSpPr>
          <p:cNvPr id="12" name="Text Placeholder 11"/>
          <p:cNvSpPr>
            <a:spLocks noGrp="1"/>
          </p:cNvSpPr>
          <p:nvPr>
            <p:ph type="body" sz="quarter" idx="15" hasCustomPrompt="1"/>
          </p:nvPr>
        </p:nvSpPr>
        <p:spPr>
          <a:xfrm>
            <a:off x="381000" y="1085850"/>
            <a:ext cx="8229600" cy="2914650"/>
          </a:xfrm>
        </p:spPr>
        <p:txBody>
          <a:bodyPr/>
          <a:lstStyle>
            <a:lvl1pPr>
              <a:defRPr/>
            </a:lvl1pPr>
          </a:lstStyle>
          <a:p>
            <a:pPr lvl="0"/>
            <a:r>
              <a:rPr lang="en-US" dirty="0" smtClean="0"/>
              <a:t>Body Copy</a:t>
            </a:r>
            <a:endParaRPr lang="en-US" dirty="0"/>
          </a:p>
        </p:txBody>
      </p:sp>
    </p:spTree>
    <p:extLst>
      <p:ext uri="{BB962C8B-B14F-4D97-AF65-F5344CB8AC3E}">
        <p14:creationId xmlns="" xmlns:p14="http://schemas.microsoft.com/office/powerpoint/2010/main" val="569335068"/>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0" y="2971800"/>
            <a:ext cx="9144000" cy="571500"/>
          </a:xfrm>
          <a:prstGeom prst="rect">
            <a:avLst/>
          </a:prstGeom>
        </p:spPr>
        <p:txBody>
          <a:bodyPr>
            <a:normAutofit/>
          </a:bodyPr>
          <a:lstStyle>
            <a:lvl1pPr algn="ctr">
              <a:buNone/>
              <a:defRPr sz="4000">
                <a:solidFill>
                  <a:schemeClr val="bg1"/>
                </a:solidFill>
              </a:defRPr>
            </a:lvl1pPr>
          </a:lstStyle>
          <a:p>
            <a:pPr lvl="0"/>
            <a:r>
              <a:rPr lang="en-US" dirty="0" smtClean="0"/>
              <a:t>Presentation Title</a:t>
            </a:r>
            <a:endParaRPr lang="en-US" dirty="0"/>
          </a:p>
        </p:txBody>
      </p:sp>
      <p:sp>
        <p:nvSpPr>
          <p:cNvPr id="8" name="Text Placeholder 10"/>
          <p:cNvSpPr>
            <a:spLocks noGrp="1"/>
          </p:cNvSpPr>
          <p:nvPr>
            <p:ph type="body" sz="quarter" idx="14" hasCustomPrompt="1"/>
          </p:nvPr>
        </p:nvSpPr>
        <p:spPr>
          <a:xfrm>
            <a:off x="0" y="3429000"/>
            <a:ext cx="9144000" cy="514350"/>
          </a:xfrm>
          <a:prstGeom prst="rect">
            <a:avLst/>
          </a:prstGeom>
        </p:spPr>
        <p:txBody>
          <a:bodyPr>
            <a:normAutofit/>
          </a:bodyPr>
          <a:lstStyle>
            <a:lvl1pPr algn="ctr">
              <a:buNone/>
              <a:defRPr sz="2400" b="0">
                <a:solidFill>
                  <a:srgbClr val="FCAF17"/>
                </a:solidFill>
              </a:defRPr>
            </a:lvl1pPr>
          </a:lstStyle>
          <a:p>
            <a:pPr lvl="0"/>
            <a:r>
              <a:rPr lang="en-US" dirty="0" smtClean="0"/>
              <a:t>Presented by Name</a:t>
            </a:r>
            <a:endParaRPr lang="en-US" dirty="0"/>
          </a:p>
        </p:txBody>
      </p:sp>
      <p:sp>
        <p:nvSpPr>
          <p:cNvPr id="9" name="Date Placeholder 3"/>
          <p:cNvSpPr txBox="1">
            <a:spLocks/>
          </p:cNvSpPr>
          <p:nvPr userDrawn="1"/>
        </p:nvSpPr>
        <p:spPr>
          <a:xfrm>
            <a:off x="5181600" y="4629150"/>
            <a:ext cx="3581400" cy="273844"/>
          </a:xfrm>
          <a:prstGeom prst="rect">
            <a:avLst/>
          </a:prstGeom>
        </p:spPr>
        <p:txBody>
          <a:bodyPr vert="horz" lIns="91440" tIns="45720" rIns="91440" bIns="45720" rtlCol="0" anchor="ctr"/>
          <a:lstStyle>
            <a:lvl1pPr>
              <a:defRPr>
                <a:solidFill>
                  <a:srgbClr val="CCCCC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6E6E6E"/>
                </a:solidFill>
                <a:effectLst/>
                <a:uLnTx/>
                <a:uFillTx/>
                <a:latin typeface="+mn-lt"/>
                <a:ea typeface="+mn-ea"/>
                <a:cs typeface="+mn-cs"/>
              </a:rPr>
              <a:t>913.888.0772   |   imodules.com</a:t>
            </a:r>
            <a:endParaRPr kumimoji="0" lang="en-US" sz="1400" b="0" i="0" u="none" strike="noStrike" kern="1200" cap="none" spc="0" normalizeH="0" baseline="0" noProof="0" dirty="0">
              <a:ln>
                <a:noFill/>
              </a:ln>
              <a:solidFill>
                <a:srgbClr val="6E6E6E"/>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0" y="3086100"/>
            <a:ext cx="9144000" cy="571500"/>
          </a:xfrm>
          <a:prstGeom prst="rect">
            <a:avLst/>
          </a:prstGeom>
        </p:spPr>
        <p:txBody>
          <a:bodyPr>
            <a:normAutofit/>
          </a:bodyPr>
          <a:lstStyle>
            <a:lvl1pPr algn="ctr">
              <a:buNone/>
              <a:defRPr sz="4000">
                <a:solidFill>
                  <a:schemeClr val="bg1"/>
                </a:solidFill>
              </a:defRPr>
            </a:lvl1pPr>
          </a:lstStyle>
          <a:p>
            <a:pPr lvl="0"/>
            <a:r>
              <a:rPr lang="en-US" dirty="0" smtClean="0"/>
              <a:t>Questions?</a:t>
            </a:r>
            <a:endParaRPr lang="en-US" dirty="0"/>
          </a:p>
        </p:txBody>
      </p:sp>
      <p:sp>
        <p:nvSpPr>
          <p:cNvPr id="9" name="Date Placeholder 3"/>
          <p:cNvSpPr txBox="1">
            <a:spLocks/>
          </p:cNvSpPr>
          <p:nvPr userDrawn="1"/>
        </p:nvSpPr>
        <p:spPr>
          <a:xfrm>
            <a:off x="5181600" y="4629150"/>
            <a:ext cx="3581400" cy="273844"/>
          </a:xfrm>
          <a:prstGeom prst="rect">
            <a:avLst/>
          </a:prstGeom>
        </p:spPr>
        <p:txBody>
          <a:bodyPr vert="horz" lIns="91440" tIns="45720" rIns="91440" bIns="45720" rtlCol="0" anchor="ctr"/>
          <a:lstStyle>
            <a:lvl1pPr>
              <a:defRPr>
                <a:solidFill>
                  <a:srgbClr val="CCCCC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6E6E6E"/>
                </a:solidFill>
                <a:effectLst/>
                <a:uLnTx/>
                <a:uFillTx/>
                <a:latin typeface="+mn-lt"/>
                <a:ea typeface="+mn-ea"/>
                <a:cs typeface="+mn-cs"/>
              </a:rPr>
              <a:t>913.888.0772   |   imodules.com</a:t>
            </a:r>
            <a:endParaRPr kumimoji="0" lang="en-US" sz="1400" b="0" i="0" u="none" strike="noStrike" kern="1200" cap="none" spc="0" normalizeH="0" baseline="0" noProof="0" dirty="0">
              <a:ln>
                <a:noFill/>
              </a:ln>
              <a:solidFill>
                <a:srgbClr val="6E6E6E"/>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5438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028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3" r:id="rId2"/>
  </p:sldLayoutIdLst>
  <p:txStyles>
    <p:titleStyle>
      <a:lvl1pPr algn="l" defTabSz="914400" rtl="0" eaLnBrk="1" latinLnBrk="0" hangingPunct="1">
        <a:spcBef>
          <a:spcPct val="0"/>
        </a:spcBef>
        <a:buNone/>
        <a:defRPr sz="3600" b="1" kern="1200">
          <a:solidFill>
            <a:schemeClr val="tx1">
              <a:lumMod val="95000"/>
              <a:lumOff val="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8" name="Date Placeholder 3"/>
          <p:cNvSpPr txBox="1">
            <a:spLocks/>
          </p:cNvSpPr>
          <p:nvPr/>
        </p:nvSpPr>
        <p:spPr>
          <a:xfrm>
            <a:off x="5181600" y="4629150"/>
            <a:ext cx="3581400" cy="273844"/>
          </a:xfrm>
          <a:prstGeom prst="rect">
            <a:avLst/>
          </a:prstGeom>
        </p:spPr>
        <p:txBody>
          <a:bodyPr vert="horz" lIns="91440" tIns="45720" rIns="91440" bIns="45720" rtlCol="0" anchor="ctr"/>
          <a:lstStyle>
            <a:lvl1pPr>
              <a:defRPr>
                <a:solidFill>
                  <a:srgbClr val="CCCCCC"/>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6E6E6E"/>
                </a:solidFill>
                <a:effectLst/>
                <a:uLnTx/>
                <a:uFillTx/>
                <a:latin typeface="+mn-lt"/>
                <a:ea typeface="+mn-ea"/>
                <a:cs typeface="+mn-cs"/>
              </a:rPr>
              <a:t>913.888.0772   |   imodules.com</a:t>
            </a:r>
            <a:endParaRPr kumimoji="0" lang="en-US" sz="1400" b="0" i="0" u="none" strike="noStrike" kern="1200" cap="none" spc="0" normalizeH="0" baseline="0" noProof="0" dirty="0">
              <a:ln>
                <a:noFill/>
              </a:ln>
              <a:solidFill>
                <a:srgbClr val="6E6E6E"/>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hoolname.imodule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normAutofit fontScale="92500" lnSpcReduction="20000"/>
          </a:bodyPr>
          <a:lstStyle/>
          <a:p>
            <a:r>
              <a:rPr lang="en-US" dirty="0" smtClean="0"/>
              <a:t>Implementation and Migrating to </a:t>
            </a:r>
            <a:r>
              <a:rPr lang="en-US" dirty="0" err="1" smtClean="0"/>
              <a:t>iModules</a:t>
            </a:r>
            <a:endParaRPr lang="en-US" dirty="0"/>
          </a:p>
        </p:txBody>
      </p:sp>
      <p:sp>
        <p:nvSpPr>
          <p:cNvPr id="9" name="Text Placeholder 8"/>
          <p:cNvSpPr>
            <a:spLocks noGrp="1"/>
          </p:cNvSpPr>
          <p:nvPr>
            <p:ph type="body" sz="quarter" idx="14"/>
          </p:nvPr>
        </p:nvSpPr>
        <p:spPr/>
        <p:txBody>
          <a:bodyPr/>
          <a:lstStyle/>
          <a:p>
            <a:r>
              <a:rPr lang="en-US" dirty="0" smtClean="0"/>
              <a:t>Jennifer McGee, Engagement Manager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IV. Deploy</a:t>
            </a:r>
            <a:endParaRPr lang="en-US" dirty="0"/>
          </a:p>
        </p:txBody>
      </p:sp>
      <p:sp>
        <p:nvSpPr>
          <p:cNvPr id="3" name="Content Placeholder 2"/>
          <p:cNvSpPr>
            <a:spLocks noGrp="1"/>
          </p:cNvSpPr>
          <p:nvPr>
            <p:ph idx="4294967295"/>
          </p:nvPr>
        </p:nvSpPr>
        <p:spPr>
          <a:xfrm>
            <a:off x="381000" y="1200150"/>
            <a:ext cx="5638800" cy="3200400"/>
          </a:xfrm>
          <a:prstGeom prst="rect">
            <a:avLst/>
          </a:prstGeom>
          <a:ln>
            <a:solidFill>
              <a:schemeClr val="tx2"/>
            </a:solidFill>
          </a:ln>
        </p:spPr>
        <p:txBody>
          <a:bodyPr>
            <a:normAutofit fontScale="85000" lnSpcReduction="20000"/>
          </a:bodyPr>
          <a:lstStyle/>
          <a:p>
            <a:pPr eaLnBrk="0" hangingPunct="0">
              <a:spcAft>
                <a:spcPts val="700"/>
              </a:spcAft>
            </a:pPr>
            <a:r>
              <a:rPr lang="en-US" sz="2400" b="1" dirty="0" smtClean="0">
                <a:solidFill>
                  <a:schemeClr val="tx1">
                    <a:lumMod val="75000"/>
                  </a:schemeClr>
                </a:solidFill>
                <a:ea typeface="Trebuchet MS Bold"/>
              </a:rPr>
              <a:t>Site Launch</a:t>
            </a:r>
          </a:p>
          <a:p>
            <a:pPr eaLnBrk="0" hangingPunct="0">
              <a:spcAft>
                <a:spcPts val="700"/>
              </a:spcAft>
              <a:buFont typeface="Arial" pitchFamily="34" charset="0"/>
              <a:buChar char="•"/>
            </a:pPr>
            <a:r>
              <a:rPr lang="en-US" sz="2400" dirty="0" smtClean="0">
                <a:solidFill>
                  <a:schemeClr val="tx1">
                    <a:lumMod val="75000"/>
                  </a:schemeClr>
                </a:solidFill>
                <a:ea typeface="Trebuchet MS Bold"/>
              </a:rPr>
              <a:t>Verify changes are completed</a:t>
            </a:r>
          </a:p>
          <a:p>
            <a:pPr eaLnBrk="0" hangingPunct="0">
              <a:spcAft>
                <a:spcPts val="700"/>
              </a:spcAft>
              <a:buFont typeface="Arial" pitchFamily="34" charset="0"/>
              <a:buChar char="•"/>
            </a:pPr>
            <a:r>
              <a:rPr lang="en-US" sz="2400" dirty="0" smtClean="0">
                <a:solidFill>
                  <a:schemeClr val="tx1">
                    <a:lumMod val="75000"/>
                  </a:schemeClr>
                </a:solidFill>
                <a:ea typeface="Trebuchet MS Bold"/>
              </a:rPr>
              <a:t>Perform Data Refresh</a:t>
            </a:r>
          </a:p>
          <a:p>
            <a:pPr eaLnBrk="0" hangingPunct="0">
              <a:spcAft>
                <a:spcPts val="700"/>
              </a:spcAft>
              <a:buFont typeface="Arial" pitchFamily="34" charset="0"/>
              <a:buChar char="•"/>
            </a:pPr>
            <a:r>
              <a:rPr lang="en-US" sz="2400" dirty="0" smtClean="0">
                <a:solidFill>
                  <a:schemeClr val="tx1">
                    <a:lumMod val="75000"/>
                  </a:schemeClr>
                </a:solidFill>
                <a:ea typeface="Trebuchet MS Bold"/>
              </a:rPr>
              <a:t>Define Post Launch Support</a:t>
            </a:r>
          </a:p>
          <a:p>
            <a:pPr marL="341313" lvl="1" indent="-341313" eaLnBrk="0" hangingPunct="0">
              <a:spcAft>
                <a:spcPts val="700"/>
              </a:spcAft>
              <a:buFont typeface="Arial" pitchFamily="34" charset="0"/>
              <a:buChar char="•"/>
            </a:pPr>
            <a:r>
              <a:rPr lang="en-US" dirty="0" smtClean="0">
                <a:solidFill>
                  <a:schemeClr val="tx1">
                    <a:lumMod val="75000"/>
                  </a:schemeClr>
                </a:solidFill>
                <a:ea typeface="Trebuchet MS Bold"/>
              </a:rPr>
              <a:t>DNS Conversion:  A-Record pointed to iModules’ IP Address</a:t>
            </a:r>
          </a:p>
          <a:p>
            <a:pPr marL="341313" lvl="1" indent="-341313" eaLnBrk="0" hangingPunct="0">
              <a:spcAft>
                <a:spcPts val="700"/>
              </a:spcAft>
              <a:buNone/>
            </a:pPr>
            <a:r>
              <a:rPr lang="en-US" b="1" dirty="0" smtClean="0">
                <a:solidFill>
                  <a:schemeClr val="tx1">
                    <a:lumMod val="75000"/>
                  </a:schemeClr>
                </a:solidFill>
                <a:ea typeface="Trebuchet MS Bold"/>
              </a:rPr>
              <a:t>Site Announcement</a:t>
            </a:r>
          </a:p>
          <a:p>
            <a:pPr eaLnBrk="0" hangingPunct="0">
              <a:spcBef>
                <a:spcPts val="0"/>
              </a:spcBef>
              <a:spcAft>
                <a:spcPts val="700"/>
              </a:spcAft>
              <a:buFont typeface="Arial" pitchFamily="34" charset="0"/>
              <a:buChar char="•"/>
            </a:pPr>
            <a:r>
              <a:rPr lang="en-US" sz="2400" dirty="0" smtClean="0">
                <a:solidFill>
                  <a:schemeClr val="tx1">
                    <a:lumMod val="75000"/>
                  </a:schemeClr>
                </a:solidFill>
                <a:ea typeface="Trebuchet MS Bold"/>
              </a:rPr>
              <a:t>Schedule email/print announcements</a:t>
            </a:r>
          </a:p>
          <a:p>
            <a:endParaRPr lang="en-US" sz="2400" dirty="0"/>
          </a:p>
        </p:txBody>
      </p:sp>
      <p:sp>
        <p:nvSpPr>
          <p:cNvPr id="14" name="TextBox 13"/>
          <p:cNvSpPr txBox="1"/>
          <p:nvPr/>
        </p:nvSpPr>
        <p:spPr>
          <a:xfrm>
            <a:off x="6172200" y="1209948"/>
            <a:ext cx="2743200" cy="1538883"/>
          </a:xfrm>
          <a:prstGeom prst="rect">
            <a:avLst/>
          </a:prstGeom>
          <a:solidFill>
            <a:srgbClr val="92D050">
              <a:alpha val="50000"/>
            </a:srgbClr>
          </a:solidFill>
          <a:ln>
            <a:solidFill>
              <a:schemeClr val="bg1"/>
            </a:solidFill>
          </a:ln>
          <a:scene3d>
            <a:camera prst="orthographicFront"/>
            <a:lightRig rig="threePt" dir="t"/>
          </a:scene3d>
          <a:sp3d>
            <a:bevelT/>
          </a:sp3d>
        </p:spPr>
        <p:txBody>
          <a:bodyPr wrap="square" rtlCol="0">
            <a:spAutoFit/>
          </a:bodyPr>
          <a:lstStyle/>
          <a:p>
            <a:r>
              <a:rPr lang="en-US" sz="2200" dirty="0" smtClean="0">
                <a:solidFill>
                  <a:schemeClr val="tx2"/>
                </a:solidFill>
              </a:rPr>
              <a:t>Key Roles</a:t>
            </a:r>
          </a:p>
          <a:p>
            <a:pPr>
              <a:buFont typeface="Arial" pitchFamily="34" charset="0"/>
              <a:buChar char="•"/>
            </a:pPr>
            <a:r>
              <a:rPr lang="en-US" dirty="0" smtClean="0">
                <a:solidFill>
                  <a:schemeClr val="tx2"/>
                </a:solidFill>
              </a:rPr>
              <a:t>Project Manager</a:t>
            </a:r>
          </a:p>
          <a:p>
            <a:pPr>
              <a:buFont typeface="Arial" pitchFamily="34" charset="0"/>
              <a:buChar char="•"/>
            </a:pPr>
            <a:r>
              <a:rPr lang="en-US" dirty="0" smtClean="0">
                <a:solidFill>
                  <a:schemeClr val="tx2"/>
                </a:solidFill>
              </a:rPr>
              <a:t>Technical Lead</a:t>
            </a:r>
          </a:p>
          <a:p>
            <a:pPr>
              <a:buFont typeface="Arial" pitchFamily="34" charset="0"/>
              <a:buChar char="•"/>
            </a:pPr>
            <a:r>
              <a:rPr lang="en-US" dirty="0" smtClean="0">
                <a:solidFill>
                  <a:schemeClr val="tx2"/>
                </a:solidFill>
              </a:rPr>
              <a:t>Data Lead</a:t>
            </a:r>
          </a:p>
          <a:p>
            <a:pPr>
              <a:buFont typeface="Arial" pitchFamily="34" charset="0"/>
              <a:buChar char="•"/>
            </a:pPr>
            <a:r>
              <a:rPr lang="en-US" dirty="0" smtClean="0">
                <a:solidFill>
                  <a:schemeClr val="tx2"/>
                </a:solidFill>
              </a:rPr>
              <a:t>Data Admin</a:t>
            </a:r>
            <a:endParaRPr lang="en-US" dirty="0">
              <a:solidFill>
                <a:schemeClr val="tx2"/>
              </a:solidFill>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V. Debrief</a:t>
            </a:r>
            <a:endParaRPr lang="en-US" dirty="0"/>
          </a:p>
        </p:txBody>
      </p:sp>
      <p:sp>
        <p:nvSpPr>
          <p:cNvPr id="3" name="Content Placeholder 2"/>
          <p:cNvSpPr>
            <a:spLocks noGrp="1"/>
          </p:cNvSpPr>
          <p:nvPr>
            <p:ph idx="4294967295"/>
          </p:nvPr>
        </p:nvSpPr>
        <p:spPr>
          <a:xfrm>
            <a:off x="381000" y="1200150"/>
            <a:ext cx="5638800" cy="3200400"/>
          </a:xfrm>
          <a:prstGeom prst="rect">
            <a:avLst/>
          </a:prstGeom>
          <a:ln>
            <a:solidFill>
              <a:schemeClr val="tx2"/>
            </a:solidFill>
          </a:ln>
        </p:spPr>
        <p:txBody>
          <a:bodyPr>
            <a:normAutofit/>
          </a:bodyPr>
          <a:lstStyle/>
          <a:p>
            <a:pPr eaLnBrk="0" hangingPunct="0">
              <a:spcAft>
                <a:spcPts val="700"/>
              </a:spcAft>
            </a:pPr>
            <a:r>
              <a:rPr lang="en-US" sz="2000" b="1" dirty="0" smtClean="0">
                <a:solidFill>
                  <a:schemeClr val="tx1">
                    <a:lumMod val="75000"/>
                  </a:schemeClr>
                </a:solidFill>
                <a:ea typeface="Trebuchet MS Bold"/>
              </a:rPr>
              <a:t>Post-Launch</a:t>
            </a:r>
          </a:p>
          <a:p>
            <a:pPr eaLnBrk="0" hangingPunct="0">
              <a:spcAft>
                <a:spcPts val="700"/>
              </a:spcAft>
              <a:buFont typeface="Arial" pitchFamily="34" charset="0"/>
              <a:buChar char="•"/>
            </a:pPr>
            <a:r>
              <a:rPr lang="en-US" sz="2000" dirty="0" smtClean="0">
                <a:solidFill>
                  <a:schemeClr val="tx1">
                    <a:lumMod val="75000"/>
                  </a:schemeClr>
                </a:solidFill>
                <a:ea typeface="Trebuchet MS Bold"/>
              </a:rPr>
              <a:t>Final Project Sign-Off</a:t>
            </a:r>
          </a:p>
          <a:p>
            <a:pPr eaLnBrk="0" hangingPunct="0">
              <a:spcAft>
                <a:spcPts val="700"/>
              </a:spcAft>
              <a:buFont typeface="Arial" pitchFamily="34" charset="0"/>
              <a:buChar char="•"/>
            </a:pPr>
            <a:r>
              <a:rPr lang="en-US" sz="2000" dirty="0" smtClean="0">
                <a:solidFill>
                  <a:schemeClr val="tx1">
                    <a:lumMod val="75000"/>
                  </a:schemeClr>
                </a:solidFill>
                <a:ea typeface="Trebuchet MS Bold"/>
              </a:rPr>
              <a:t>Transition Call with Account Manager</a:t>
            </a:r>
          </a:p>
          <a:p>
            <a:pPr eaLnBrk="0" hangingPunct="0">
              <a:spcAft>
                <a:spcPts val="700"/>
              </a:spcAft>
              <a:buFont typeface="Arial" pitchFamily="34" charset="0"/>
              <a:buChar char="•"/>
            </a:pPr>
            <a:r>
              <a:rPr lang="en-US" sz="2000" dirty="0" smtClean="0">
                <a:solidFill>
                  <a:schemeClr val="tx1">
                    <a:lumMod val="75000"/>
                  </a:schemeClr>
                </a:solidFill>
                <a:ea typeface="Trebuchet MS Bold"/>
              </a:rPr>
              <a:t>Project Survey</a:t>
            </a:r>
          </a:p>
          <a:p>
            <a:pPr eaLnBrk="0" hangingPunct="0">
              <a:spcAft>
                <a:spcPts val="700"/>
              </a:spcAft>
            </a:pPr>
            <a:endParaRPr lang="en-US" sz="2400" dirty="0" smtClean="0">
              <a:solidFill>
                <a:schemeClr val="tx1">
                  <a:lumMod val="75000"/>
                </a:schemeClr>
              </a:solidFill>
              <a:ea typeface="Trebuchet MS Bold"/>
            </a:endParaRPr>
          </a:p>
          <a:p>
            <a:pPr eaLnBrk="0" hangingPunct="0">
              <a:spcAft>
                <a:spcPts val="700"/>
              </a:spcAft>
              <a:buFont typeface="Arial" pitchFamily="34" charset="0"/>
              <a:buChar char="•"/>
            </a:pPr>
            <a:endParaRPr lang="en-US" sz="2400" dirty="0" smtClean="0">
              <a:solidFill>
                <a:schemeClr val="tx1">
                  <a:lumMod val="75000"/>
                </a:schemeClr>
              </a:solidFill>
              <a:ea typeface="Trebuchet MS Bold"/>
            </a:endParaRPr>
          </a:p>
        </p:txBody>
      </p:sp>
      <p:sp>
        <p:nvSpPr>
          <p:cNvPr id="14" name="TextBox 13"/>
          <p:cNvSpPr txBox="1"/>
          <p:nvPr/>
        </p:nvSpPr>
        <p:spPr>
          <a:xfrm>
            <a:off x="6172200" y="1209947"/>
            <a:ext cx="2743200" cy="707886"/>
          </a:xfrm>
          <a:prstGeom prst="rect">
            <a:avLst/>
          </a:prstGeom>
          <a:solidFill>
            <a:srgbClr val="92D050">
              <a:alpha val="50000"/>
            </a:srgbClr>
          </a:solidFill>
          <a:ln>
            <a:solidFill>
              <a:schemeClr val="bg1"/>
            </a:solidFill>
          </a:ln>
          <a:scene3d>
            <a:camera prst="orthographicFront"/>
            <a:lightRig rig="threePt" dir="t"/>
          </a:scene3d>
          <a:sp3d>
            <a:bevelT/>
          </a:sp3d>
        </p:spPr>
        <p:txBody>
          <a:bodyPr wrap="square" rtlCol="0">
            <a:spAutoFit/>
          </a:bodyPr>
          <a:lstStyle/>
          <a:p>
            <a:r>
              <a:rPr lang="en-US" sz="2200" dirty="0" smtClean="0">
                <a:solidFill>
                  <a:schemeClr val="tx2"/>
                </a:solidFill>
              </a:rPr>
              <a:t>Key Roles</a:t>
            </a:r>
          </a:p>
          <a:p>
            <a:pPr>
              <a:buFont typeface="Arial" pitchFamily="34" charset="0"/>
              <a:buChar char="•"/>
            </a:pPr>
            <a:r>
              <a:rPr lang="en-US" dirty="0" smtClean="0">
                <a:solidFill>
                  <a:schemeClr val="tx2"/>
                </a:solidFill>
              </a:rPr>
              <a:t>Project Manager</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 and Considerations</a:t>
            </a:r>
            <a:endParaRPr lang="en-US" dirty="0"/>
          </a:p>
        </p:txBody>
      </p:sp>
      <p:sp>
        <p:nvSpPr>
          <p:cNvPr id="3" name="Text Placeholder 2"/>
          <p:cNvSpPr>
            <a:spLocks noGrp="1"/>
          </p:cNvSpPr>
          <p:nvPr>
            <p:ph type="body" sz="quarter" idx="15"/>
          </p:nvPr>
        </p:nvSpPr>
        <p:spPr>
          <a:xfrm>
            <a:off x="381000" y="1143000"/>
            <a:ext cx="7391400" cy="3143250"/>
          </a:xfrm>
        </p:spPr>
        <p:txBody>
          <a:bodyPr>
            <a:normAutofit fontScale="92500" lnSpcReduction="20000"/>
          </a:bodyPr>
          <a:lstStyle/>
          <a:p>
            <a:pPr lvl="0">
              <a:lnSpc>
                <a:spcPct val="150000"/>
              </a:lnSpc>
              <a:buFont typeface="Arial" pitchFamily="34" charset="0"/>
              <a:buChar char="•"/>
            </a:pPr>
            <a:r>
              <a:rPr lang="en-US" sz="2800" dirty="0" smtClean="0"/>
              <a:t>Reporting </a:t>
            </a:r>
          </a:p>
          <a:p>
            <a:pPr lvl="0">
              <a:lnSpc>
                <a:spcPct val="150000"/>
              </a:lnSpc>
              <a:buFont typeface="Arial" pitchFamily="34" charset="0"/>
              <a:buChar char="•"/>
            </a:pPr>
            <a:r>
              <a:rPr lang="en-US" sz="2800" dirty="0" smtClean="0"/>
              <a:t>Payment gateway </a:t>
            </a:r>
          </a:p>
          <a:p>
            <a:pPr lvl="0">
              <a:lnSpc>
                <a:spcPct val="150000"/>
              </a:lnSpc>
              <a:buFont typeface="Arial" pitchFamily="34" charset="0"/>
              <a:buChar char="•"/>
            </a:pPr>
            <a:r>
              <a:rPr lang="en-US" sz="2800" dirty="0" smtClean="0"/>
              <a:t>Authentication Method</a:t>
            </a:r>
          </a:p>
          <a:p>
            <a:pPr lvl="0">
              <a:lnSpc>
                <a:spcPct val="150000"/>
              </a:lnSpc>
              <a:buFont typeface="Arial" pitchFamily="34" charset="0"/>
              <a:buChar char="•"/>
            </a:pPr>
            <a:r>
              <a:rPr lang="en-US" sz="2800" dirty="0" smtClean="0"/>
              <a:t>Creative Design</a:t>
            </a:r>
          </a:p>
          <a:p>
            <a:pPr lvl="0">
              <a:lnSpc>
                <a:spcPct val="150000"/>
              </a:lnSpc>
              <a:buFont typeface="Arial" pitchFamily="34" charset="0"/>
              <a:buChar char="•"/>
            </a:pPr>
            <a:r>
              <a:rPr lang="en-US" sz="2800" dirty="0" smtClean="0"/>
              <a:t>Launch Date</a:t>
            </a:r>
          </a:p>
          <a:p>
            <a:pPr lvl="0"/>
            <a:endParaRPr lang="en-US" sz="2800" dirty="0" smtClean="0"/>
          </a:p>
          <a:p>
            <a:pPr lvl="0"/>
            <a:endParaRPr lang="en-US" dirty="0" smtClean="0"/>
          </a:p>
          <a:p>
            <a:pPr lvl="2"/>
            <a:endParaRPr lang="en-US" sz="2200" dirty="0" smtClean="0"/>
          </a:p>
          <a:p>
            <a:pPr lvl="2"/>
            <a:endParaRPr lang="en-US" sz="2200" dirty="0" smtClean="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0" y="3086100"/>
            <a:ext cx="9144000" cy="1238250"/>
          </a:xfrm>
        </p:spPr>
        <p:txBody>
          <a:bodyPr>
            <a:normAutofit fontScale="40000" lnSpcReduction="20000"/>
          </a:bodyPr>
          <a:lstStyle/>
          <a:p>
            <a:r>
              <a:rPr lang="en-US" dirty="0" smtClean="0"/>
              <a:t>Questions?</a:t>
            </a:r>
          </a:p>
          <a:p>
            <a:endParaRPr lang="en-US" dirty="0" smtClean="0"/>
          </a:p>
          <a:p>
            <a:r>
              <a:rPr lang="en-US" sz="2900" dirty="0" smtClean="0"/>
              <a:t>Jennifer McGee - jmcgee@imodules.com</a:t>
            </a:r>
          </a:p>
          <a:p>
            <a:r>
              <a:rPr lang="en-US" sz="2900" dirty="0" smtClean="0"/>
              <a:t>Gail Palmer – gpalmer@imodules.com</a:t>
            </a:r>
          </a:p>
          <a:p>
            <a:r>
              <a:rPr lang="en-US" sz="2900" dirty="0" smtClean="0"/>
              <a:t>Greg Knue – gknue@imodules.com</a:t>
            </a:r>
          </a:p>
          <a:p>
            <a:endParaRPr lang="en-US" sz="2900" dirty="0" smtClean="0"/>
          </a:p>
          <a:p>
            <a:endParaRPr lang="en-US" sz="29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Discussion Today</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Introductions</a:t>
            </a:r>
          </a:p>
          <a:p>
            <a:pPr>
              <a:lnSpc>
                <a:spcPct val="150000"/>
              </a:lnSpc>
            </a:pPr>
            <a:r>
              <a:rPr lang="en-US" dirty="0" smtClean="0"/>
              <a:t>The Project Team</a:t>
            </a:r>
          </a:p>
          <a:p>
            <a:pPr>
              <a:lnSpc>
                <a:spcPct val="150000"/>
              </a:lnSpc>
            </a:pPr>
            <a:r>
              <a:rPr lang="en-US" dirty="0" smtClean="0"/>
              <a:t>Overview of Implementation</a:t>
            </a:r>
          </a:p>
          <a:p>
            <a:pPr>
              <a:lnSpc>
                <a:spcPct val="150000"/>
              </a:lnSpc>
            </a:pPr>
            <a:r>
              <a:rPr lang="en-US" dirty="0" smtClean="0"/>
              <a:t>Decisions and Considerations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Project Roles </a:t>
            </a:r>
            <a:endParaRPr lang="en-US" dirty="0"/>
          </a:p>
        </p:txBody>
      </p:sp>
      <p:sp>
        <p:nvSpPr>
          <p:cNvPr id="3" name="Content Placeholder 2"/>
          <p:cNvSpPr>
            <a:spLocks noGrp="1"/>
          </p:cNvSpPr>
          <p:nvPr>
            <p:ph idx="1"/>
          </p:nvPr>
        </p:nvSpPr>
        <p:spPr/>
        <p:txBody>
          <a:bodyPr>
            <a:normAutofit fontScale="92500" lnSpcReduction="20000"/>
          </a:bodyPr>
          <a:lstStyle/>
          <a:p>
            <a:pPr marL="463550" lvl="1" indent="-238125">
              <a:lnSpc>
                <a:spcPct val="150000"/>
              </a:lnSpc>
            </a:pPr>
            <a:r>
              <a:rPr lang="en-US" sz="2800" b="1" dirty="0" smtClean="0"/>
              <a:t>Project Manager (key role) </a:t>
            </a:r>
            <a:r>
              <a:rPr lang="en-US" sz="2800" dirty="0" smtClean="0"/>
              <a:t>– Commitment 50-100%</a:t>
            </a:r>
          </a:p>
          <a:p>
            <a:pPr marL="463550" lvl="1" indent="-238125">
              <a:lnSpc>
                <a:spcPct val="150000"/>
              </a:lnSpc>
            </a:pPr>
            <a:r>
              <a:rPr lang="en-US" sz="2800" b="1" dirty="0" smtClean="0"/>
              <a:t>Technical Lead </a:t>
            </a:r>
            <a:r>
              <a:rPr lang="en-US" sz="2800" dirty="0" smtClean="0"/>
              <a:t>– Commitment 10-25%</a:t>
            </a:r>
          </a:p>
          <a:p>
            <a:pPr marL="463550" lvl="1" indent="-238125">
              <a:lnSpc>
                <a:spcPct val="150000"/>
              </a:lnSpc>
            </a:pPr>
            <a:r>
              <a:rPr lang="en-US" sz="2800" b="1" dirty="0" smtClean="0"/>
              <a:t>Data Lead and Data Admin </a:t>
            </a:r>
            <a:r>
              <a:rPr lang="en-US" sz="2800" dirty="0" smtClean="0"/>
              <a:t>– Commitment 25-50%</a:t>
            </a:r>
          </a:p>
          <a:p>
            <a:pPr marL="463550" lvl="1" indent="-238125">
              <a:lnSpc>
                <a:spcPct val="150000"/>
              </a:lnSpc>
            </a:pPr>
            <a:r>
              <a:rPr lang="en-US" sz="2800" b="1" dirty="0" smtClean="0"/>
              <a:t>Marketing and Design </a:t>
            </a:r>
            <a:r>
              <a:rPr lang="en-US" sz="2800" dirty="0" smtClean="0"/>
              <a:t>– Commitment 25-50%</a:t>
            </a:r>
          </a:p>
          <a:p>
            <a:pPr marL="463550" lvl="1" indent="-238125">
              <a:lnSpc>
                <a:spcPct val="150000"/>
              </a:lnSpc>
            </a:pPr>
            <a:r>
              <a:rPr lang="en-US" sz="2800" b="1" dirty="0" smtClean="0"/>
              <a:t>Content Manager </a:t>
            </a:r>
            <a:r>
              <a:rPr lang="en-US" sz="2800" dirty="0" smtClean="0"/>
              <a:t>– Commitment 25-50%</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iModules</a:t>
            </a:r>
            <a:r>
              <a:rPr lang="en-US" dirty="0" smtClean="0"/>
              <a:t> Project Roles </a:t>
            </a:r>
            <a:endParaRPr lang="en-US" dirty="0"/>
          </a:p>
        </p:txBody>
      </p:sp>
      <p:sp>
        <p:nvSpPr>
          <p:cNvPr id="3" name="Content Placeholder 2"/>
          <p:cNvSpPr>
            <a:spLocks noGrp="1"/>
          </p:cNvSpPr>
          <p:nvPr>
            <p:ph idx="1"/>
          </p:nvPr>
        </p:nvSpPr>
        <p:spPr/>
        <p:txBody>
          <a:bodyPr>
            <a:normAutofit fontScale="77500" lnSpcReduction="20000"/>
          </a:bodyPr>
          <a:lstStyle/>
          <a:p>
            <a:pPr marL="463550" lvl="1" indent="-238125">
              <a:lnSpc>
                <a:spcPct val="150000"/>
              </a:lnSpc>
            </a:pPr>
            <a:r>
              <a:rPr lang="en-US" sz="2300" b="1" dirty="0" smtClean="0"/>
              <a:t>Project Manager</a:t>
            </a:r>
            <a:r>
              <a:rPr lang="en-US" sz="2300" dirty="0" smtClean="0"/>
              <a:t> – Primary contact during implementation</a:t>
            </a:r>
          </a:p>
          <a:p>
            <a:pPr marL="463550" lvl="1" indent="-238125">
              <a:lnSpc>
                <a:spcPct val="150000"/>
              </a:lnSpc>
            </a:pPr>
            <a:r>
              <a:rPr lang="en-US" sz="2300" b="1" dirty="0" smtClean="0"/>
              <a:t>Data Team </a:t>
            </a:r>
            <a:r>
              <a:rPr lang="en-US" sz="2300" dirty="0" smtClean="0"/>
              <a:t>– Assists with data mapping, reporting, data sync configuration</a:t>
            </a:r>
          </a:p>
          <a:p>
            <a:pPr marL="463550" lvl="1" indent="-238125">
              <a:lnSpc>
                <a:spcPct val="150000"/>
              </a:lnSpc>
            </a:pPr>
            <a:r>
              <a:rPr lang="en-US" sz="2300" b="1" dirty="0" smtClean="0"/>
              <a:t>Design Team </a:t>
            </a:r>
            <a:r>
              <a:rPr lang="en-US" sz="2300" dirty="0" smtClean="0"/>
              <a:t>– Provides creative design services</a:t>
            </a:r>
          </a:p>
          <a:p>
            <a:pPr marL="463550" lvl="1" indent="-238125">
              <a:lnSpc>
                <a:spcPct val="150000"/>
              </a:lnSpc>
            </a:pPr>
            <a:r>
              <a:rPr lang="en-US" sz="2300" b="1" dirty="0" smtClean="0"/>
              <a:t>Training Team </a:t>
            </a:r>
            <a:r>
              <a:rPr lang="en-US" sz="2300" dirty="0" smtClean="0"/>
              <a:t>– Coordinates Build Training session and other training needs</a:t>
            </a:r>
          </a:p>
          <a:p>
            <a:pPr marL="463550" lvl="1" indent="-238125">
              <a:lnSpc>
                <a:spcPct val="150000"/>
              </a:lnSpc>
            </a:pPr>
            <a:r>
              <a:rPr lang="en-US" sz="2300" b="1" dirty="0" smtClean="0"/>
              <a:t>Engagement Manager </a:t>
            </a:r>
            <a:r>
              <a:rPr lang="en-US" sz="2300" dirty="0" smtClean="0"/>
              <a:t>– Advises project planning, developing site goals, support through transitions.</a:t>
            </a:r>
          </a:p>
          <a:p>
            <a:pPr marL="463550" lvl="1" indent="-238125">
              <a:lnSpc>
                <a:spcPct val="150000"/>
              </a:lnSpc>
            </a:pPr>
            <a:r>
              <a:rPr lang="en-US" sz="2300" b="1" dirty="0" smtClean="0"/>
              <a:t>Account Manager </a:t>
            </a:r>
            <a:r>
              <a:rPr lang="en-US" sz="2300" dirty="0" smtClean="0"/>
              <a:t>– Add-on projects, post launch manager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iModules</a:t>
            </a:r>
            <a:r>
              <a:rPr lang="en-US" dirty="0" smtClean="0"/>
              <a:t> Professional Services</a:t>
            </a:r>
            <a:endParaRPr lang="en-US" dirty="0"/>
          </a:p>
        </p:txBody>
      </p:sp>
      <p:sp>
        <p:nvSpPr>
          <p:cNvPr id="3" name="Content Placeholder 2"/>
          <p:cNvSpPr>
            <a:spLocks noGrp="1"/>
          </p:cNvSpPr>
          <p:nvPr>
            <p:ph idx="1"/>
          </p:nvPr>
        </p:nvSpPr>
        <p:spPr/>
        <p:txBody>
          <a:bodyPr>
            <a:normAutofit fontScale="77500" lnSpcReduction="20000"/>
          </a:bodyPr>
          <a:lstStyle/>
          <a:p>
            <a:pPr marL="463550" lvl="1" indent="-238125">
              <a:lnSpc>
                <a:spcPct val="150000"/>
              </a:lnSpc>
            </a:pPr>
            <a:r>
              <a:rPr lang="en-US" sz="2800" b="1" dirty="0" smtClean="0"/>
              <a:t>Add-on service to assist with special projects: </a:t>
            </a:r>
          </a:p>
          <a:p>
            <a:pPr marL="463550" lvl="1" indent="-238125">
              <a:lnSpc>
                <a:spcPct val="150000"/>
              </a:lnSpc>
              <a:buFont typeface="Arial" pitchFamily="34" charset="0"/>
              <a:buChar char="•"/>
            </a:pPr>
            <a:r>
              <a:rPr lang="en-US" sz="2800" dirty="0" smtClean="0"/>
              <a:t>Giving forms</a:t>
            </a:r>
          </a:p>
          <a:p>
            <a:pPr marL="463550" lvl="1" indent="-238125">
              <a:lnSpc>
                <a:spcPct val="150000"/>
              </a:lnSpc>
              <a:buFont typeface="Arial" pitchFamily="34" charset="0"/>
              <a:buChar char="•"/>
            </a:pPr>
            <a:r>
              <a:rPr lang="en-US" sz="2800" dirty="0" smtClean="0"/>
              <a:t>Event registrations</a:t>
            </a:r>
          </a:p>
          <a:p>
            <a:pPr marL="463550" lvl="1" indent="-238125">
              <a:lnSpc>
                <a:spcPct val="150000"/>
              </a:lnSpc>
              <a:buFont typeface="Arial" pitchFamily="34" charset="0"/>
              <a:buChar char="•"/>
            </a:pPr>
            <a:r>
              <a:rPr lang="en-US" sz="2800" dirty="0" smtClean="0"/>
              <a:t>Custom Directory configurations (ex: Career Networking, Report of Donors)</a:t>
            </a:r>
          </a:p>
          <a:p>
            <a:pPr marL="463550" lvl="1" indent="-238125">
              <a:lnSpc>
                <a:spcPct val="150000"/>
              </a:lnSpc>
              <a:buFont typeface="Arial" pitchFamily="34" charset="0"/>
              <a:buChar char="•"/>
            </a:pPr>
            <a:r>
              <a:rPr lang="en-US" sz="2800" dirty="0" smtClean="0"/>
              <a:t>Content Management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Implementation</a:t>
            </a:r>
            <a:endParaRPr lang="en-US" dirty="0"/>
          </a:p>
        </p:txBody>
      </p:sp>
      <p:pic>
        <p:nvPicPr>
          <p:cNvPr id="4" name="Content Placeholder 3" descr="iMod-PMImplementationChart.png"/>
          <p:cNvPicPr>
            <a:picLocks noGrp="1" noChangeAspect="1"/>
          </p:cNvPicPr>
          <p:nvPr>
            <p:ph idx="1"/>
          </p:nvPr>
        </p:nvPicPr>
        <p:blipFill>
          <a:blip r:embed="rId2" cstate="print"/>
          <a:stretch>
            <a:fillRect/>
          </a:stretch>
        </p:blipFill>
        <p:spPr>
          <a:xfrm>
            <a:off x="1449692" y="1200150"/>
            <a:ext cx="6244616" cy="3028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I. Discovery Phase</a:t>
            </a:r>
            <a:br>
              <a:rPr lang="en-US" dirty="0" smtClean="0"/>
            </a:br>
            <a:endParaRPr lang="en-US" dirty="0"/>
          </a:p>
        </p:txBody>
      </p:sp>
      <p:sp>
        <p:nvSpPr>
          <p:cNvPr id="3" name="Content Placeholder 2"/>
          <p:cNvSpPr>
            <a:spLocks noGrp="1"/>
          </p:cNvSpPr>
          <p:nvPr>
            <p:ph idx="4294967295"/>
          </p:nvPr>
        </p:nvSpPr>
        <p:spPr>
          <a:xfrm>
            <a:off x="381000" y="1200150"/>
            <a:ext cx="5562600" cy="3200400"/>
          </a:xfrm>
          <a:prstGeom prst="rect">
            <a:avLst/>
          </a:prstGeom>
          <a:ln>
            <a:solidFill>
              <a:schemeClr val="tx2"/>
            </a:solidFill>
          </a:ln>
        </p:spPr>
        <p:txBody>
          <a:bodyPr>
            <a:normAutofit lnSpcReduction="10000"/>
          </a:bodyPr>
          <a:lstStyle/>
          <a:p>
            <a:pPr eaLnBrk="0" hangingPunct="0">
              <a:spcAft>
                <a:spcPts val="700"/>
              </a:spcAft>
              <a:defRPr/>
            </a:pPr>
            <a:r>
              <a:rPr lang="en-US" sz="1800" b="1" dirty="0" smtClean="0">
                <a:solidFill>
                  <a:schemeClr val="tx1">
                    <a:lumMod val="75000"/>
                  </a:schemeClr>
                </a:solidFill>
                <a:ea typeface="Trebuchet MS Bold"/>
              </a:rPr>
              <a:t>Project Begins</a:t>
            </a:r>
          </a:p>
          <a:p>
            <a:pPr marL="285750" lvl="1" eaLnBrk="0" hangingPunct="0">
              <a:spcAft>
                <a:spcPts val="700"/>
              </a:spcAft>
              <a:buFont typeface="Arial" pitchFamily="34" charset="0"/>
              <a:buChar char="•"/>
              <a:defRPr/>
            </a:pPr>
            <a:r>
              <a:rPr lang="en-US" sz="1800" dirty="0" smtClean="0">
                <a:solidFill>
                  <a:schemeClr val="tx1">
                    <a:lumMod val="75000"/>
                  </a:schemeClr>
                </a:solidFill>
                <a:ea typeface="Trebuchet MS Bold"/>
              </a:rPr>
              <a:t>Kickoff call with dedicated Project Manager</a:t>
            </a:r>
          </a:p>
          <a:p>
            <a:pPr marL="285750" lvl="3" indent="-285750" eaLnBrk="0" hangingPunct="0">
              <a:spcBef>
                <a:spcPts val="0"/>
              </a:spcBef>
              <a:spcAft>
                <a:spcPts val="700"/>
              </a:spcAft>
              <a:buFont typeface="Arial" pitchFamily="34" charset="0"/>
              <a:buChar char="•"/>
              <a:defRPr/>
            </a:pPr>
            <a:r>
              <a:rPr lang="en-US" sz="1800" dirty="0" smtClean="0">
                <a:solidFill>
                  <a:schemeClr val="tx1">
                    <a:lumMod val="75000"/>
                  </a:schemeClr>
                </a:solidFill>
                <a:ea typeface="Trebuchet MS Bold"/>
              </a:rPr>
              <a:t>Project Manager delivers project plan</a:t>
            </a:r>
          </a:p>
          <a:p>
            <a:pPr marL="285750" lvl="3" indent="-285750" eaLnBrk="0" hangingPunct="0">
              <a:spcBef>
                <a:spcPts val="0"/>
              </a:spcBef>
              <a:spcAft>
                <a:spcPts val="700"/>
              </a:spcAft>
              <a:buFont typeface="Arial" pitchFamily="34" charset="0"/>
              <a:buChar char="•"/>
              <a:defRPr/>
            </a:pPr>
            <a:r>
              <a:rPr lang="en-US" sz="1800" dirty="0" smtClean="0">
                <a:solidFill>
                  <a:schemeClr val="tx1">
                    <a:lumMod val="75000"/>
                  </a:schemeClr>
                </a:solidFill>
                <a:ea typeface="Trebuchet MS Bold"/>
              </a:rPr>
              <a:t>Client training (on-line and video tutorials)</a:t>
            </a:r>
          </a:p>
          <a:p>
            <a:pPr marL="285750" lvl="3" indent="-285750" eaLnBrk="0" hangingPunct="0">
              <a:spcBef>
                <a:spcPts val="0"/>
              </a:spcBef>
              <a:spcAft>
                <a:spcPts val="700"/>
              </a:spcAft>
              <a:buFont typeface="Arial" pitchFamily="34" charset="0"/>
              <a:buChar char="•"/>
              <a:defRPr/>
            </a:pPr>
            <a:r>
              <a:rPr lang="en-US" sz="1800" dirty="0" smtClean="0">
                <a:solidFill>
                  <a:schemeClr val="tx1">
                    <a:lumMod val="75000"/>
                  </a:schemeClr>
                </a:solidFill>
                <a:ea typeface="Trebuchet MS Bold"/>
              </a:rPr>
              <a:t>Data Demo call: 30-60 minutes</a:t>
            </a:r>
          </a:p>
          <a:p>
            <a:pPr marL="285750" lvl="2" indent="-285750" eaLnBrk="0" hangingPunct="0">
              <a:spcAft>
                <a:spcPts val="700"/>
              </a:spcAft>
              <a:buFont typeface="Arial" pitchFamily="34" charset="0"/>
              <a:buChar char="•"/>
              <a:defRPr/>
            </a:pPr>
            <a:r>
              <a:rPr lang="en-US" sz="1800" dirty="0" smtClean="0">
                <a:solidFill>
                  <a:schemeClr val="tx1">
                    <a:lumMod val="75000"/>
                  </a:schemeClr>
                </a:solidFill>
                <a:ea typeface="Trebuchet MS Bold"/>
              </a:rPr>
              <a:t>Design call: 30-60 minutes</a:t>
            </a:r>
          </a:p>
          <a:p>
            <a:pPr marL="285750" lvl="1" eaLnBrk="0" hangingPunct="0">
              <a:spcAft>
                <a:spcPts val="700"/>
              </a:spcAft>
              <a:buFont typeface="Arial" pitchFamily="34" charset="0"/>
              <a:buChar char="•"/>
              <a:defRPr/>
            </a:pPr>
            <a:r>
              <a:rPr lang="en-US" sz="1800" dirty="0" smtClean="0">
                <a:solidFill>
                  <a:schemeClr val="tx1">
                    <a:lumMod val="75000"/>
                  </a:schemeClr>
                </a:solidFill>
                <a:ea typeface="Trebuchet MS Bold"/>
              </a:rPr>
              <a:t>Global Configuration call: 60-90 minutes</a:t>
            </a:r>
          </a:p>
          <a:p>
            <a:pPr marL="285750" lvl="1" eaLnBrk="0" hangingPunct="0">
              <a:spcAft>
                <a:spcPts val="700"/>
              </a:spcAft>
              <a:buFont typeface="Arial" pitchFamily="34" charset="0"/>
              <a:buChar char="•"/>
              <a:defRPr/>
            </a:pPr>
            <a:r>
              <a:rPr lang="en-US" sz="1800" dirty="0" smtClean="0">
                <a:solidFill>
                  <a:schemeClr val="tx1">
                    <a:lumMod val="75000"/>
                  </a:schemeClr>
                </a:solidFill>
                <a:ea typeface="Trebuchet MS Bold"/>
              </a:rPr>
              <a:t>Prepare marketing plan for site launch</a:t>
            </a:r>
            <a:endParaRPr lang="en-US" sz="1800" dirty="0" smtClean="0">
              <a:solidFill>
                <a:schemeClr val="tx1">
                  <a:lumMod val="75000"/>
                </a:schemeClr>
              </a:solidFill>
            </a:endParaRPr>
          </a:p>
          <a:p>
            <a:endParaRPr lang="en-US" dirty="0"/>
          </a:p>
        </p:txBody>
      </p:sp>
      <p:sp>
        <p:nvSpPr>
          <p:cNvPr id="14" name="TextBox 13"/>
          <p:cNvSpPr txBox="1"/>
          <p:nvPr/>
        </p:nvSpPr>
        <p:spPr>
          <a:xfrm>
            <a:off x="6019800" y="1200150"/>
            <a:ext cx="2955234" cy="2092881"/>
          </a:xfrm>
          <a:prstGeom prst="rect">
            <a:avLst/>
          </a:prstGeom>
          <a:solidFill>
            <a:srgbClr val="92D050">
              <a:alpha val="50000"/>
            </a:srgbClr>
          </a:solidFill>
          <a:ln>
            <a:solidFill>
              <a:schemeClr val="bg1"/>
            </a:solidFill>
          </a:ln>
          <a:scene3d>
            <a:camera prst="orthographicFront"/>
            <a:lightRig rig="threePt" dir="t"/>
          </a:scene3d>
          <a:sp3d>
            <a:bevelT/>
          </a:sp3d>
        </p:spPr>
        <p:txBody>
          <a:bodyPr wrap="square" rtlCol="0">
            <a:spAutoFit/>
          </a:bodyPr>
          <a:lstStyle/>
          <a:p>
            <a:r>
              <a:rPr lang="en-US" sz="2200" dirty="0" smtClean="0">
                <a:solidFill>
                  <a:schemeClr val="tx2"/>
                </a:solidFill>
              </a:rPr>
              <a:t>Key Roles</a:t>
            </a:r>
          </a:p>
          <a:p>
            <a:pPr>
              <a:buFont typeface="Arial" pitchFamily="34" charset="0"/>
              <a:buChar char="•"/>
            </a:pPr>
            <a:r>
              <a:rPr lang="en-US" dirty="0" smtClean="0">
                <a:solidFill>
                  <a:schemeClr val="tx2"/>
                </a:solidFill>
              </a:rPr>
              <a:t>Project Manager</a:t>
            </a:r>
          </a:p>
          <a:p>
            <a:pPr>
              <a:buFont typeface="Arial" pitchFamily="34" charset="0"/>
              <a:buChar char="•"/>
            </a:pPr>
            <a:r>
              <a:rPr lang="en-US" dirty="0" smtClean="0">
                <a:solidFill>
                  <a:schemeClr val="tx2"/>
                </a:solidFill>
              </a:rPr>
              <a:t>Technical Lead</a:t>
            </a:r>
          </a:p>
          <a:p>
            <a:pPr>
              <a:buFont typeface="Arial" pitchFamily="34" charset="0"/>
              <a:buChar char="•"/>
            </a:pPr>
            <a:r>
              <a:rPr lang="en-US" dirty="0" smtClean="0">
                <a:solidFill>
                  <a:schemeClr val="tx2"/>
                </a:solidFill>
              </a:rPr>
              <a:t>Data Lead</a:t>
            </a:r>
          </a:p>
          <a:p>
            <a:pPr>
              <a:buFont typeface="Arial" pitchFamily="34" charset="0"/>
              <a:buChar char="•"/>
            </a:pPr>
            <a:r>
              <a:rPr lang="en-US" dirty="0" smtClean="0">
                <a:solidFill>
                  <a:schemeClr val="tx2"/>
                </a:solidFill>
              </a:rPr>
              <a:t>Data Admin </a:t>
            </a:r>
          </a:p>
          <a:p>
            <a:pPr>
              <a:buFont typeface="Arial" pitchFamily="34" charset="0"/>
              <a:buChar char="•"/>
            </a:pPr>
            <a:r>
              <a:rPr lang="en-US" dirty="0" smtClean="0">
                <a:solidFill>
                  <a:schemeClr val="tx2"/>
                </a:solidFill>
              </a:rPr>
              <a:t>Designer</a:t>
            </a:r>
          </a:p>
          <a:p>
            <a:pPr>
              <a:buFont typeface="Arial" pitchFamily="34" charset="0"/>
              <a:buChar char="•"/>
            </a:pPr>
            <a:r>
              <a:rPr lang="en-US" dirty="0" smtClean="0">
                <a:solidFill>
                  <a:schemeClr val="tx2"/>
                </a:solidFill>
              </a:rPr>
              <a:t>Content Manager Marketing</a:t>
            </a:r>
            <a:endParaRPr lang="en-US" dirty="0">
              <a:solidFill>
                <a:schemeClr val="tx2"/>
              </a:solidFill>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II. Design Phase</a:t>
            </a:r>
            <a:endParaRPr lang="en-US" dirty="0"/>
          </a:p>
        </p:txBody>
      </p:sp>
      <p:sp>
        <p:nvSpPr>
          <p:cNvPr id="3" name="Content Placeholder 2"/>
          <p:cNvSpPr>
            <a:spLocks noGrp="1"/>
          </p:cNvSpPr>
          <p:nvPr>
            <p:ph idx="4294967295"/>
          </p:nvPr>
        </p:nvSpPr>
        <p:spPr>
          <a:xfrm>
            <a:off x="381000" y="1200150"/>
            <a:ext cx="5562600" cy="3086100"/>
          </a:xfrm>
          <a:prstGeom prst="rect">
            <a:avLst/>
          </a:prstGeom>
          <a:ln>
            <a:solidFill>
              <a:schemeClr val="tx2"/>
            </a:solidFill>
          </a:ln>
        </p:spPr>
        <p:txBody>
          <a:bodyPr>
            <a:normAutofit fontScale="62500" lnSpcReduction="20000"/>
          </a:bodyPr>
          <a:lstStyle/>
          <a:p>
            <a:pPr eaLnBrk="0" hangingPunct="0">
              <a:spcAft>
                <a:spcPts val="700"/>
              </a:spcAft>
              <a:buNone/>
            </a:pPr>
            <a:r>
              <a:rPr lang="en-US" sz="2800" b="1" dirty="0" smtClean="0">
                <a:solidFill>
                  <a:schemeClr val="tx1">
                    <a:lumMod val="75000"/>
                  </a:schemeClr>
                </a:solidFill>
                <a:ea typeface="Trebuchet MS Bold"/>
              </a:rPr>
              <a:t>Database Build</a:t>
            </a:r>
          </a:p>
          <a:p>
            <a:pPr marL="342900" lvl="2" indent="-342900" eaLnBrk="0" hangingPunct="0">
              <a:spcBef>
                <a:spcPct val="20000"/>
              </a:spcBef>
              <a:spcAft>
                <a:spcPts val="700"/>
              </a:spcAft>
              <a:buFont typeface="Arial" pitchFamily="34" charset="0"/>
              <a:buChar char="•"/>
            </a:pPr>
            <a:r>
              <a:rPr lang="en-US" sz="2000" dirty="0" smtClean="0">
                <a:solidFill>
                  <a:schemeClr val="tx1">
                    <a:lumMod val="75000"/>
                  </a:schemeClr>
                </a:solidFill>
                <a:ea typeface="Trebuchet MS Bold"/>
              </a:rPr>
              <a:t>A complete data map received &amp; reviewed</a:t>
            </a:r>
            <a:endParaRPr lang="en-US" sz="2000" u="sng" dirty="0" smtClean="0">
              <a:solidFill>
                <a:srgbClr val="FF0000"/>
              </a:solidFill>
            </a:endParaRPr>
          </a:p>
          <a:p>
            <a:pPr eaLnBrk="0" hangingPunct="0">
              <a:spcAft>
                <a:spcPts val="700"/>
              </a:spcAft>
              <a:buFont typeface="Arial" pitchFamily="34" charset="0"/>
              <a:buChar char="•"/>
            </a:pPr>
            <a:r>
              <a:rPr lang="en-US" sz="2000" dirty="0" smtClean="0">
                <a:solidFill>
                  <a:schemeClr val="tx1">
                    <a:lumMod val="75000"/>
                  </a:schemeClr>
                </a:solidFill>
                <a:ea typeface="Trebuchet MS Bold"/>
              </a:rPr>
              <a:t>Database is built by iModules</a:t>
            </a:r>
          </a:p>
          <a:p>
            <a:pPr eaLnBrk="0" hangingPunct="0">
              <a:spcAft>
                <a:spcPts val="700"/>
              </a:spcAft>
            </a:pPr>
            <a:r>
              <a:rPr lang="en-US" sz="2800" b="1" dirty="0" smtClean="0">
                <a:solidFill>
                  <a:schemeClr val="tx1">
                    <a:lumMod val="75000"/>
                  </a:schemeClr>
                </a:solidFill>
                <a:ea typeface="Trebuchet MS Bold"/>
              </a:rPr>
              <a:t>Creative</a:t>
            </a:r>
            <a:r>
              <a:rPr lang="en-US" sz="2000" b="1" dirty="0" smtClean="0">
                <a:solidFill>
                  <a:schemeClr val="tx1">
                    <a:lumMod val="75000"/>
                  </a:schemeClr>
                </a:solidFill>
                <a:ea typeface="Trebuchet MS Bold"/>
              </a:rPr>
              <a:t> </a:t>
            </a:r>
            <a:r>
              <a:rPr lang="en-US" sz="2800" b="1" dirty="0" smtClean="0">
                <a:solidFill>
                  <a:schemeClr val="tx1">
                    <a:lumMod val="75000"/>
                  </a:schemeClr>
                </a:solidFill>
                <a:ea typeface="Trebuchet MS Bold"/>
              </a:rPr>
              <a:t>Design</a:t>
            </a:r>
          </a:p>
          <a:p>
            <a:pPr eaLnBrk="0" hangingPunct="0">
              <a:spcAft>
                <a:spcPts val="700"/>
              </a:spcAft>
              <a:buFont typeface="Arial" pitchFamily="34" charset="0"/>
              <a:buChar char="•"/>
            </a:pPr>
            <a:r>
              <a:rPr lang="en-US" sz="2000" dirty="0" smtClean="0">
                <a:solidFill>
                  <a:schemeClr val="tx1">
                    <a:lumMod val="75000"/>
                  </a:schemeClr>
                </a:solidFill>
                <a:ea typeface="Trebuchet MS Bold"/>
              </a:rPr>
              <a:t>Design workbook returned to iModules</a:t>
            </a:r>
          </a:p>
          <a:p>
            <a:pPr eaLnBrk="0" hangingPunct="0">
              <a:spcAft>
                <a:spcPts val="700"/>
              </a:spcAft>
              <a:buFont typeface="Arial" pitchFamily="34" charset="0"/>
              <a:buChar char="•"/>
            </a:pPr>
            <a:r>
              <a:rPr lang="en-US" sz="2000" dirty="0" smtClean="0">
                <a:solidFill>
                  <a:schemeClr val="tx1">
                    <a:lumMod val="75000"/>
                  </a:schemeClr>
                </a:solidFill>
                <a:ea typeface="Trebuchet MS Bold"/>
              </a:rPr>
              <a:t>Site design(s) iterations and sign off</a:t>
            </a:r>
          </a:p>
          <a:p>
            <a:pPr eaLnBrk="0" hangingPunct="0">
              <a:spcAft>
                <a:spcPts val="700"/>
              </a:spcAft>
            </a:pPr>
            <a:r>
              <a:rPr lang="en-US" sz="2800" b="1" dirty="0" smtClean="0">
                <a:solidFill>
                  <a:schemeClr val="tx1">
                    <a:lumMod val="75000"/>
                  </a:schemeClr>
                </a:solidFill>
                <a:ea typeface="Trebuchet MS Bold"/>
              </a:rPr>
              <a:t>Global</a:t>
            </a:r>
            <a:r>
              <a:rPr lang="en-US" sz="2000" b="1" dirty="0" smtClean="0">
                <a:solidFill>
                  <a:schemeClr val="tx1">
                    <a:lumMod val="75000"/>
                  </a:schemeClr>
                </a:solidFill>
                <a:ea typeface="Trebuchet MS Bold"/>
              </a:rPr>
              <a:t> </a:t>
            </a:r>
            <a:r>
              <a:rPr lang="en-US" sz="2800" b="1" dirty="0" smtClean="0">
                <a:solidFill>
                  <a:schemeClr val="tx1">
                    <a:lumMod val="75000"/>
                  </a:schemeClr>
                </a:solidFill>
                <a:ea typeface="Trebuchet MS Bold"/>
              </a:rPr>
              <a:t>Configuration</a:t>
            </a:r>
            <a:r>
              <a:rPr lang="en-US" sz="2000" b="1" dirty="0" smtClean="0">
                <a:solidFill>
                  <a:schemeClr val="tx1">
                    <a:lumMod val="75000"/>
                  </a:schemeClr>
                </a:solidFill>
                <a:ea typeface="Trebuchet MS Bold"/>
              </a:rPr>
              <a:t> </a:t>
            </a:r>
            <a:r>
              <a:rPr lang="en-US" sz="2800" b="1" dirty="0" smtClean="0">
                <a:solidFill>
                  <a:schemeClr val="tx1">
                    <a:lumMod val="75000"/>
                  </a:schemeClr>
                </a:solidFill>
                <a:ea typeface="Trebuchet MS Bold"/>
              </a:rPr>
              <a:t>Review</a:t>
            </a:r>
          </a:p>
          <a:p>
            <a:pPr marL="342900" lvl="1" indent="-342900" eaLnBrk="0" hangingPunct="0">
              <a:spcAft>
                <a:spcPts val="700"/>
              </a:spcAft>
              <a:buFont typeface="Arial" pitchFamily="34" charset="0"/>
              <a:buChar char="•"/>
            </a:pPr>
            <a:r>
              <a:rPr lang="en-US" sz="2000" dirty="0" smtClean="0">
                <a:solidFill>
                  <a:schemeClr val="tx1">
                    <a:lumMod val="75000"/>
                  </a:schemeClr>
                </a:solidFill>
                <a:ea typeface="Trebuchet MS Bold"/>
              </a:rPr>
              <a:t>Controls system configurations (site name, login verbiage, email opt out categories, profile settings, etc…)</a:t>
            </a:r>
          </a:p>
          <a:p>
            <a:pPr eaLnBrk="0" hangingPunct="0">
              <a:spcAft>
                <a:spcPts val="700"/>
              </a:spcAft>
              <a:buFont typeface="Arial" pitchFamily="34" charset="0"/>
              <a:buChar char="•"/>
            </a:pPr>
            <a:r>
              <a:rPr lang="en-US" sz="2000" dirty="0" smtClean="0">
                <a:solidFill>
                  <a:schemeClr val="tx1">
                    <a:lumMod val="75000"/>
                  </a:schemeClr>
                </a:solidFill>
                <a:ea typeface="Trebuchet MS Bold"/>
              </a:rPr>
              <a:t>Global Configuration document returned to iModules</a:t>
            </a:r>
          </a:p>
          <a:p>
            <a:endParaRPr lang="en-US" sz="3200" dirty="0"/>
          </a:p>
        </p:txBody>
      </p:sp>
      <p:sp>
        <p:nvSpPr>
          <p:cNvPr id="15" name="TextBox 14"/>
          <p:cNvSpPr txBox="1"/>
          <p:nvPr/>
        </p:nvSpPr>
        <p:spPr>
          <a:xfrm>
            <a:off x="6182139" y="1200150"/>
            <a:ext cx="2819400" cy="1815882"/>
          </a:xfrm>
          <a:prstGeom prst="rect">
            <a:avLst/>
          </a:prstGeom>
          <a:solidFill>
            <a:srgbClr val="92D050">
              <a:alpha val="50000"/>
            </a:srgbClr>
          </a:solidFill>
          <a:ln>
            <a:solidFill>
              <a:schemeClr val="bg1"/>
            </a:solidFill>
          </a:ln>
          <a:scene3d>
            <a:camera prst="orthographicFront"/>
            <a:lightRig rig="threePt" dir="t"/>
          </a:scene3d>
          <a:sp3d>
            <a:bevelT/>
          </a:sp3d>
        </p:spPr>
        <p:txBody>
          <a:bodyPr wrap="square" rtlCol="0">
            <a:spAutoFit/>
          </a:bodyPr>
          <a:lstStyle/>
          <a:p>
            <a:r>
              <a:rPr lang="en-US" sz="2200" dirty="0" smtClean="0">
                <a:solidFill>
                  <a:schemeClr val="tx2"/>
                </a:solidFill>
              </a:rPr>
              <a:t>Key Roles</a:t>
            </a:r>
          </a:p>
          <a:p>
            <a:pPr>
              <a:buFont typeface="Arial" pitchFamily="34" charset="0"/>
              <a:buChar char="•"/>
            </a:pPr>
            <a:r>
              <a:rPr lang="en-US" dirty="0" smtClean="0">
                <a:solidFill>
                  <a:schemeClr val="tx2"/>
                </a:solidFill>
              </a:rPr>
              <a:t>Project Manager</a:t>
            </a:r>
          </a:p>
          <a:p>
            <a:pPr>
              <a:buFont typeface="Arial" pitchFamily="34" charset="0"/>
              <a:buChar char="•"/>
            </a:pPr>
            <a:r>
              <a:rPr lang="en-US" dirty="0" smtClean="0">
                <a:solidFill>
                  <a:schemeClr val="tx2"/>
                </a:solidFill>
              </a:rPr>
              <a:t>Data Lead</a:t>
            </a:r>
          </a:p>
          <a:p>
            <a:pPr>
              <a:buFont typeface="Arial" pitchFamily="34" charset="0"/>
              <a:buChar char="•"/>
            </a:pPr>
            <a:r>
              <a:rPr lang="en-US" dirty="0" smtClean="0">
                <a:solidFill>
                  <a:schemeClr val="tx2"/>
                </a:solidFill>
              </a:rPr>
              <a:t>Data Admin</a:t>
            </a:r>
          </a:p>
          <a:p>
            <a:pPr>
              <a:buFont typeface="Arial" pitchFamily="34" charset="0"/>
              <a:buChar char="•"/>
            </a:pPr>
            <a:r>
              <a:rPr lang="en-US" dirty="0" smtClean="0">
                <a:solidFill>
                  <a:schemeClr val="tx2"/>
                </a:solidFill>
              </a:rPr>
              <a:t>Designer</a:t>
            </a:r>
          </a:p>
          <a:p>
            <a:pPr>
              <a:buFont typeface="Arial" pitchFamily="34" charset="0"/>
              <a:buChar char="•"/>
            </a:pPr>
            <a:r>
              <a:rPr lang="en-US" dirty="0" smtClean="0">
                <a:solidFill>
                  <a:schemeClr val="tx2"/>
                </a:solidFill>
              </a:rPr>
              <a:t>Content Manager</a:t>
            </a:r>
            <a:endParaRPr lang="en-US" dirty="0">
              <a:solidFill>
                <a:schemeClr val="tx2"/>
              </a:solidFill>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0100"/>
          </a:xfrm>
        </p:spPr>
        <p:txBody>
          <a:bodyPr anchor="t">
            <a:normAutofit/>
          </a:bodyPr>
          <a:lstStyle/>
          <a:p>
            <a:r>
              <a:rPr lang="en-US" dirty="0" smtClean="0"/>
              <a:t>III. Development Phase</a:t>
            </a:r>
            <a:endParaRPr lang="en-US" dirty="0"/>
          </a:p>
        </p:txBody>
      </p:sp>
      <p:sp>
        <p:nvSpPr>
          <p:cNvPr id="17" name="TextBox 16"/>
          <p:cNvSpPr txBox="1"/>
          <p:nvPr/>
        </p:nvSpPr>
        <p:spPr>
          <a:xfrm>
            <a:off x="6096000" y="1200150"/>
            <a:ext cx="2743200" cy="2369880"/>
          </a:xfrm>
          <a:prstGeom prst="rect">
            <a:avLst/>
          </a:prstGeom>
          <a:solidFill>
            <a:srgbClr val="92D050">
              <a:alpha val="50000"/>
            </a:srgbClr>
          </a:solidFill>
          <a:ln>
            <a:solidFill>
              <a:schemeClr val="bg1"/>
            </a:solidFill>
          </a:ln>
          <a:scene3d>
            <a:camera prst="orthographicFront"/>
            <a:lightRig rig="threePt" dir="t"/>
          </a:scene3d>
          <a:sp3d>
            <a:bevelT/>
          </a:sp3d>
        </p:spPr>
        <p:txBody>
          <a:bodyPr wrap="square" rtlCol="0">
            <a:spAutoFit/>
          </a:bodyPr>
          <a:lstStyle/>
          <a:p>
            <a:r>
              <a:rPr lang="en-US" sz="2200" dirty="0" smtClean="0">
                <a:solidFill>
                  <a:schemeClr val="tx2"/>
                </a:solidFill>
              </a:rPr>
              <a:t>Key Roles</a:t>
            </a:r>
          </a:p>
          <a:p>
            <a:pPr>
              <a:buFont typeface="Arial" pitchFamily="34" charset="0"/>
              <a:buChar char="•"/>
            </a:pPr>
            <a:r>
              <a:rPr lang="en-US" dirty="0" smtClean="0">
                <a:solidFill>
                  <a:schemeClr val="tx2"/>
                </a:solidFill>
              </a:rPr>
              <a:t>Project Manager</a:t>
            </a:r>
          </a:p>
          <a:p>
            <a:pPr>
              <a:buFont typeface="Arial" pitchFamily="34" charset="0"/>
              <a:buChar char="•"/>
            </a:pPr>
            <a:r>
              <a:rPr lang="en-US" dirty="0" smtClean="0">
                <a:solidFill>
                  <a:schemeClr val="tx2"/>
                </a:solidFill>
              </a:rPr>
              <a:t>Technical Lead</a:t>
            </a:r>
          </a:p>
          <a:p>
            <a:pPr>
              <a:buFont typeface="Arial" pitchFamily="34" charset="0"/>
              <a:buChar char="•"/>
            </a:pPr>
            <a:r>
              <a:rPr lang="en-US" dirty="0" smtClean="0">
                <a:solidFill>
                  <a:schemeClr val="tx2"/>
                </a:solidFill>
              </a:rPr>
              <a:t>Data Lead</a:t>
            </a:r>
          </a:p>
          <a:p>
            <a:pPr>
              <a:buFont typeface="Arial" pitchFamily="34" charset="0"/>
              <a:buChar char="•"/>
            </a:pPr>
            <a:r>
              <a:rPr lang="en-US" dirty="0" smtClean="0">
                <a:solidFill>
                  <a:schemeClr val="tx2"/>
                </a:solidFill>
              </a:rPr>
              <a:t>Data Admin</a:t>
            </a:r>
          </a:p>
          <a:p>
            <a:pPr>
              <a:buFont typeface="Arial" pitchFamily="34" charset="0"/>
              <a:buChar char="•"/>
            </a:pPr>
            <a:r>
              <a:rPr lang="en-US" dirty="0" smtClean="0">
                <a:solidFill>
                  <a:schemeClr val="tx2"/>
                </a:solidFill>
              </a:rPr>
              <a:t>Designer</a:t>
            </a:r>
          </a:p>
          <a:p>
            <a:pPr>
              <a:buFont typeface="Arial" pitchFamily="34" charset="0"/>
              <a:buChar char="•"/>
            </a:pPr>
            <a:r>
              <a:rPr lang="en-US" dirty="0" smtClean="0">
                <a:solidFill>
                  <a:schemeClr val="tx2"/>
                </a:solidFill>
              </a:rPr>
              <a:t>Content Manager</a:t>
            </a:r>
          </a:p>
          <a:p>
            <a:pPr>
              <a:buFont typeface="Arial" pitchFamily="34" charset="0"/>
              <a:buChar char="•"/>
            </a:pPr>
            <a:r>
              <a:rPr lang="en-US" dirty="0" smtClean="0">
                <a:solidFill>
                  <a:schemeClr val="tx2"/>
                </a:solidFill>
              </a:rPr>
              <a:t>Marketing</a:t>
            </a:r>
            <a:endParaRPr lang="en-US" dirty="0">
              <a:solidFill>
                <a:schemeClr val="tx2"/>
              </a:solidFill>
            </a:endParaRPr>
          </a:p>
        </p:txBody>
      </p:sp>
      <p:sp>
        <p:nvSpPr>
          <p:cNvPr id="24" name="Content Placeholder 2"/>
          <p:cNvSpPr txBox="1">
            <a:spLocks/>
          </p:cNvSpPr>
          <p:nvPr/>
        </p:nvSpPr>
        <p:spPr>
          <a:xfrm>
            <a:off x="381000" y="1200150"/>
            <a:ext cx="5638800" cy="3144884"/>
          </a:xfrm>
          <a:prstGeom prst="rect">
            <a:avLst/>
          </a:prstGeom>
          <a:ln>
            <a:solidFill>
              <a:schemeClr val="tx2"/>
            </a:solidFill>
          </a:ln>
        </p:spPr>
        <p:txBody>
          <a:bodyPr vert="horz" lIns="91440" tIns="45720" rIns="91440" bIns="45720" rtlCol="0">
            <a:normAutofit fontScale="25000" lnSpcReduction="20000"/>
          </a:bodyPr>
          <a:lstStyle/>
          <a:p>
            <a:pPr marL="338138" marR="0" lvl="1" indent="-285750" algn="l" defTabSz="914400" rtl="0" eaLnBrk="0" fontAlgn="auto" latinLnBrk="0" hangingPunct="0">
              <a:lnSpc>
                <a:spcPct val="100000"/>
              </a:lnSpc>
              <a:spcAft>
                <a:spcPts val="700"/>
              </a:spcAft>
              <a:buClrTx/>
              <a:buSzTx/>
              <a:tabLst/>
              <a:defRPr/>
            </a:pPr>
            <a:r>
              <a:rPr kumimoji="0" lang="en-US" sz="7200" b="1" i="0" u="none" strike="noStrike" kern="1200" cap="none" spc="0" normalizeH="0" baseline="0" noProof="0" dirty="0" smtClean="0">
                <a:ln>
                  <a:noFill/>
                </a:ln>
                <a:solidFill>
                  <a:schemeClr val="tx1">
                    <a:lumMod val="75000"/>
                  </a:schemeClr>
                </a:solidFill>
                <a:effectLst/>
                <a:uLnTx/>
                <a:uFillTx/>
                <a:latin typeface="+mn-lt"/>
                <a:ea typeface="Trebuchet MS Bold"/>
                <a:cs typeface="+mn-cs"/>
              </a:rPr>
              <a:t>Prototype Delivery</a:t>
            </a:r>
          </a:p>
          <a:p>
            <a:pPr marL="285750" marR="0" lvl="1" indent="-285750" algn="l" defTabSz="914400" rtl="0" eaLnBrk="0" fontAlgn="auto" latinLnBrk="0" hangingPunct="0">
              <a:lnSpc>
                <a:spcPct val="100000"/>
              </a:lnSpc>
              <a:spcAft>
                <a:spcPts val="700"/>
              </a:spcAft>
              <a:buClrTx/>
              <a:buSzTx/>
              <a:buFont typeface="Arial" pitchFamily="34" charset="0"/>
              <a:buChar char="•"/>
              <a:tabLst/>
              <a:defRPr/>
            </a:pPr>
            <a:r>
              <a:rPr lang="en-US" sz="7200" dirty="0" smtClean="0">
                <a:solidFill>
                  <a:schemeClr val="tx1">
                    <a:lumMod val="75000"/>
                  </a:schemeClr>
                </a:solidFill>
                <a:ea typeface="Trebuchet MS Bold"/>
              </a:rPr>
              <a:t>Database </a:t>
            </a:r>
            <a:r>
              <a:rPr kumimoji="0" lang="en-US" sz="7200" b="0" i="0" u="none" strike="noStrike" kern="1200" cap="none" spc="0" normalizeH="0" baseline="0" noProof="0" dirty="0" smtClean="0">
                <a:ln>
                  <a:noFill/>
                </a:ln>
                <a:solidFill>
                  <a:schemeClr val="tx1">
                    <a:lumMod val="75000"/>
                  </a:schemeClr>
                </a:solidFill>
                <a:effectLst/>
                <a:uLnTx/>
                <a:uFillTx/>
                <a:latin typeface="+mn-lt"/>
                <a:ea typeface="Trebuchet MS Bold"/>
                <a:cs typeface="+mn-cs"/>
              </a:rPr>
              <a:t>Build, Creative Design and Configuration are applied to temporary URL </a:t>
            </a:r>
          </a:p>
          <a:p>
            <a:pPr marL="742950" marR="0" lvl="1" indent="-285750" algn="l" defTabSz="914400" rtl="0" eaLnBrk="0" fontAlgn="auto" latinLnBrk="0" hangingPunct="0">
              <a:lnSpc>
                <a:spcPct val="100000"/>
              </a:lnSpc>
              <a:spcAft>
                <a:spcPts val="700"/>
              </a:spcAft>
              <a:buClrTx/>
              <a:buSzTx/>
              <a:tabLst/>
              <a:defRPr/>
            </a:pPr>
            <a:r>
              <a:rPr kumimoji="0" lang="en-US" sz="7200" i="0" u="none" strike="noStrike" kern="1200" cap="none" spc="0" normalizeH="0" baseline="0" noProof="0" dirty="0" smtClean="0">
                <a:ln>
                  <a:noFill/>
                </a:ln>
                <a:solidFill>
                  <a:schemeClr val="tx1">
                    <a:lumMod val="75000"/>
                  </a:schemeClr>
                </a:solidFill>
                <a:effectLst/>
                <a:uLnTx/>
                <a:uFillTx/>
                <a:latin typeface="+mn-lt"/>
                <a:ea typeface="Trebuchet MS Bold"/>
                <a:cs typeface="+mn-cs"/>
              </a:rPr>
              <a:t>(i.e. </a:t>
            </a:r>
            <a:r>
              <a:rPr kumimoji="0" lang="en-US" sz="7200" i="0" u="none" strike="noStrike" kern="1200" cap="none" spc="0" normalizeH="0" baseline="0" noProof="0" dirty="0" smtClean="0">
                <a:ln>
                  <a:noFill/>
                </a:ln>
                <a:solidFill>
                  <a:schemeClr val="tx1">
                    <a:lumMod val="75000"/>
                  </a:schemeClr>
                </a:solidFill>
                <a:effectLst/>
                <a:uLnTx/>
                <a:uFillTx/>
                <a:latin typeface="+mn-lt"/>
                <a:ea typeface="Trebuchet MS Bold"/>
                <a:cs typeface="+mn-cs"/>
                <a:hlinkClick r:id="rId3"/>
              </a:rPr>
              <a:t>http://schoolname.imodules.com</a:t>
            </a:r>
            <a:r>
              <a:rPr kumimoji="0" lang="en-US" sz="7200" i="0" u="none" strike="noStrike" kern="1200" cap="none" spc="0" normalizeH="0" baseline="0" noProof="0" dirty="0" smtClean="0">
                <a:ln>
                  <a:noFill/>
                </a:ln>
                <a:solidFill>
                  <a:schemeClr val="tx1">
                    <a:lumMod val="75000"/>
                  </a:schemeClr>
                </a:solidFill>
                <a:effectLst/>
                <a:uLnTx/>
                <a:uFillTx/>
                <a:latin typeface="+mn-lt"/>
                <a:ea typeface="Trebuchet MS Bold"/>
                <a:cs typeface="+mn-cs"/>
              </a:rPr>
              <a:t>)</a:t>
            </a:r>
          </a:p>
          <a:p>
            <a:pPr marL="342900" lvl="0" indent="-342900" eaLnBrk="0" hangingPunct="0">
              <a:spcBef>
                <a:spcPct val="20000"/>
              </a:spcBef>
              <a:spcAft>
                <a:spcPts val="700"/>
              </a:spcAft>
              <a:buFont typeface="Arial" pitchFamily="34" charset="0"/>
              <a:buChar char="•"/>
            </a:pPr>
            <a:r>
              <a:rPr lang="en-US" sz="7200" dirty="0" smtClean="0">
                <a:solidFill>
                  <a:schemeClr val="tx1">
                    <a:lumMod val="75000"/>
                  </a:schemeClr>
                </a:solidFill>
                <a:ea typeface="Trebuchet MS Bold"/>
              </a:rPr>
              <a:t>Verify global configurations, designs, etc</a:t>
            </a:r>
          </a:p>
          <a:p>
            <a:pPr marL="342900" lvl="0" indent="-342900" eaLnBrk="0" hangingPunct="0">
              <a:spcBef>
                <a:spcPct val="20000"/>
              </a:spcBef>
              <a:spcAft>
                <a:spcPts val="700"/>
              </a:spcAft>
            </a:pPr>
            <a:r>
              <a:rPr lang="en-US" sz="7200" b="1" dirty="0" smtClean="0">
                <a:solidFill>
                  <a:schemeClr val="tx1">
                    <a:lumMod val="75000"/>
                  </a:schemeClr>
                </a:solidFill>
                <a:ea typeface="Trebuchet MS Bold"/>
              </a:rPr>
              <a:t>Training </a:t>
            </a:r>
          </a:p>
          <a:p>
            <a:pPr marL="342900" lvl="0" indent="-342900" eaLnBrk="0" hangingPunct="0">
              <a:spcBef>
                <a:spcPct val="20000"/>
              </a:spcBef>
              <a:spcAft>
                <a:spcPts val="700"/>
              </a:spcAft>
              <a:buFont typeface="Arial" pitchFamily="34" charset="0"/>
              <a:buChar char="•"/>
            </a:pPr>
            <a:r>
              <a:rPr lang="en-US" sz="7200" dirty="0" smtClean="0">
                <a:solidFill>
                  <a:schemeClr val="tx1">
                    <a:lumMod val="75000"/>
                  </a:schemeClr>
                </a:solidFill>
                <a:ea typeface="Trebuchet MS Bold"/>
              </a:rPr>
              <a:t>Live modular training sessions &amp; video tutorials</a:t>
            </a:r>
          </a:p>
          <a:p>
            <a:pPr marL="342900" lvl="0" indent="-342900" eaLnBrk="0" hangingPunct="0">
              <a:spcBef>
                <a:spcPct val="20000"/>
              </a:spcBef>
              <a:spcAft>
                <a:spcPts val="700"/>
              </a:spcAft>
              <a:buFont typeface="Arial" pitchFamily="34" charset="0"/>
              <a:buChar char="•"/>
            </a:pPr>
            <a:r>
              <a:rPr lang="en-US" sz="7200" dirty="0" smtClean="0">
                <a:solidFill>
                  <a:schemeClr val="tx1">
                    <a:lumMod val="75000"/>
                  </a:schemeClr>
                </a:solidFill>
                <a:ea typeface="Trebuchet MS Bold"/>
              </a:rPr>
              <a:t>Build Training Sessions - Modular overviews with hands on </a:t>
            </a:r>
            <a:r>
              <a:rPr lang="en-US" sz="7200" u="sng" dirty="0" smtClean="0">
                <a:solidFill>
                  <a:schemeClr val="tx1">
                    <a:lumMod val="75000"/>
                  </a:schemeClr>
                </a:solidFill>
                <a:ea typeface="Trebuchet MS Bold"/>
              </a:rPr>
              <a:t>build time </a:t>
            </a:r>
            <a:r>
              <a:rPr lang="en-US" sz="7200" dirty="0" smtClean="0">
                <a:solidFill>
                  <a:schemeClr val="tx1">
                    <a:lumMod val="75000"/>
                  </a:schemeClr>
                </a:solidFill>
                <a:ea typeface="Trebuchet MS Bold"/>
              </a:rPr>
              <a:t>with trainer and project manager</a:t>
            </a:r>
          </a:p>
          <a:p>
            <a:pPr marL="285750" marR="0" lvl="1" indent="-285750" algn="l" defTabSz="914400" rtl="0" eaLnBrk="0" fontAlgn="auto" latinLnBrk="0" hangingPunct="0">
              <a:lnSpc>
                <a:spcPct val="100000"/>
              </a:lnSpc>
              <a:spcAft>
                <a:spcPts val="700"/>
              </a:spcAft>
              <a:buClrTx/>
              <a:buSzTx/>
              <a:tabLst/>
              <a:defRPr/>
            </a:pPr>
            <a:r>
              <a:rPr lang="en-US" sz="7200" b="1" dirty="0" smtClean="0">
                <a:solidFill>
                  <a:schemeClr val="tx1">
                    <a:lumMod val="75000"/>
                  </a:schemeClr>
                </a:solidFill>
                <a:ea typeface="Trebuchet MS Bold"/>
              </a:rPr>
              <a:t>Launch Planning</a:t>
            </a:r>
          </a:p>
          <a:p>
            <a:pPr marL="742950" marR="0" lvl="1" indent="-285750" algn="l" defTabSz="914400" rtl="0" eaLnBrk="0" fontAlgn="auto" latinLnBrk="0" hangingPunct="0">
              <a:lnSpc>
                <a:spcPct val="100000"/>
              </a:lnSpc>
              <a:spcBef>
                <a:spcPct val="20000"/>
              </a:spcBef>
              <a:spcAft>
                <a:spcPts val="700"/>
              </a:spcAft>
              <a:buClrTx/>
              <a:buSzTx/>
              <a:buFont typeface="Arial" pitchFamily="34" charset="0"/>
              <a:buChar char="–"/>
              <a:tabLst/>
              <a:defRPr/>
            </a:pPr>
            <a:endParaRPr kumimoji="0" lang="en-US" sz="7200" b="0" i="0" u="none" strike="noStrike" kern="1200" cap="none" spc="0" normalizeH="0" baseline="0" noProof="0" dirty="0" smtClean="0">
              <a:ln>
                <a:noFill/>
              </a:ln>
              <a:solidFill>
                <a:srgbClr val="777777"/>
              </a:solidFill>
              <a:effectLst/>
              <a:uLnTx/>
              <a:uFillTx/>
              <a:latin typeface="+mn-lt"/>
              <a:ea typeface="Trebuchet MS Bold"/>
              <a:cs typeface="+mn-cs"/>
            </a:endParaRPr>
          </a:p>
          <a:p>
            <a:pPr marL="742950" marR="0" lvl="1" indent="-285750" algn="l" defTabSz="914400" rtl="0" eaLnBrk="0" fontAlgn="auto" latinLnBrk="0" hangingPunct="0">
              <a:lnSpc>
                <a:spcPct val="100000"/>
              </a:lnSpc>
              <a:spcBef>
                <a:spcPct val="20000"/>
              </a:spcBef>
              <a:spcAft>
                <a:spcPts val="700"/>
              </a:spcAft>
              <a:buClrTx/>
              <a:buSzTx/>
              <a:buFont typeface="Arial" pitchFamily="34" charset="0"/>
              <a:buChar char="–"/>
              <a:tabLst/>
              <a:defRPr/>
            </a:pPr>
            <a:endParaRPr kumimoji="0" lang="en-US" sz="4800" b="0" i="0" u="none" strike="noStrike" kern="1200" cap="none" spc="0" normalizeH="0" baseline="0" noProof="0" dirty="0" smtClean="0">
              <a:ln>
                <a:noFill/>
              </a:ln>
              <a:solidFill>
                <a:srgbClr val="777777"/>
              </a:solidFill>
              <a:effectLst/>
              <a:uLnTx/>
              <a:uFillTx/>
              <a:latin typeface="+mn-lt"/>
              <a:ea typeface="Trebuchet MS Bold"/>
              <a:cs typeface="+mn-cs"/>
            </a:endParaRP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Internal-Sizzler-PowerPointTemplate-Widesc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solidFill>
              <a:schemeClr val="tx1">
                <a:lumMod val="75000"/>
                <a:lumOff val="25000"/>
              </a:schemeClr>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Internal-Sizzler-PowerPointTemplate-Widescreen</Template>
  <TotalTime>42</TotalTime>
  <Words>1062</Words>
  <Application>Microsoft Office PowerPoint</Application>
  <PresentationFormat>On-screen Show (16:9)</PresentationFormat>
  <Paragraphs>171</Paragraphs>
  <Slides>13</Slides>
  <Notes>6</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Internal-Sizzler-PowerPointTemplate-Widescreen</vt:lpstr>
      <vt:lpstr>Office Theme Title</vt:lpstr>
      <vt:lpstr>Slide 1</vt:lpstr>
      <vt:lpstr>Our Discussion Today</vt:lpstr>
      <vt:lpstr>Client Project Roles </vt:lpstr>
      <vt:lpstr>iModules Project Roles </vt:lpstr>
      <vt:lpstr>iModules Professional Services</vt:lpstr>
      <vt:lpstr>Overview of Implementation</vt:lpstr>
      <vt:lpstr>I. Discovery Phase </vt:lpstr>
      <vt:lpstr>II. Design Phase</vt:lpstr>
      <vt:lpstr>III. Development Phase</vt:lpstr>
      <vt:lpstr>IV. Deploy</vt:lpstr>
      <vt:lpstr>V. Debrief</vt:lpstr>
      <vt:lpstr>Decisions and Considerations</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jmcgee</dc:creator>
  <cp:lastModifiedBy>crsmith</cp:lastModifiedBy>
  <cp:revision>6</cp:revision>
  <dcterms:created xsi:type="dcterms:W3CDTF">2014-07-24T11:57:44Z</dcterms:created>
  <dcterms:modified xsi:type="dcterms:W3CDTF">2014-09-02T14:56:42Z</dcterms:modified>
</cp:coreProperties>
</file>